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5"/>
  </p:notesMasterIdLst>
  <p:handoutMasterIdLst>
    <p:handoutMasterId r:id="rId56"/>
  </p:handoutMasterIdLst>
  <p:sldIdLst>
    <p:sldId id="472"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43" r:id="rId25"/>
    <p:sldId id="426" r:id="rId26"/>
    <p:sldId id="444" r:id="rId27"/>
    <p:sldId id="427" r:id="rId28"/>
    <p:sldId id="428" r:id="rId29"/>
    <p:sldId id="429" r:id="rId30"/>
    <p:sldId id="430" r:id="rId31"/>
    <p:sldId id="431" r:id="rId32"/>
    <p:sldId id="432" r:id="rId33"/>
    <p:sldId id="433" r:id="rId34"/>
    <p:sldId id="434" r:id="rId35"/>
    <p:sldId id="445" r:id="rId36"/>
    <p:sldId id="435" r:id="rId37"/>
    <p:sldId id="477" r:id="rId38"/>
    <p:sldId id="437" r:id="rId39"/>
    <p:sldId id="478" r:id="rId40"/>
    <p:sldId id="447" r:id="rId41"/>
    <p:sldId id="438" r:id="rId42"/>
    <p:sldId id="439" r:id="rId43"/>
    <p:sldId id="440" r:id="rId44"/>
    <p:sldId id="442" r:id="rId45"/>
    <p:sldId id="475" r:id="rId46"/>
    <p:sldId id="448" r:id="rId47"/>
    <p:sldId id="449" r:id="rId48"/>
    <p:sldId id="479" r:id="rId49"/>
    <p:sldId id="476" r:id="rId50"/>
    <p:sldId id="451" r:id="rId51"/>
    <p:sldId id="474" r:id="rId52"/>
    <p:sldId id="452" r:id="rId53"/>
    <p:sldId id="298" r:id="rId54"/>
  </p:sldIdLst>
  <p:sldSz cx="9144000" cy="6858000" type="screen4x3"/>
  <p:notesSz cx="6858000" cy="9144000"/>
  <p:embeddedFontLst>
    <p:embeddedFont>
      <p:font typeface="Noto Sans Symbols" panose="020B060402020202020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22" userDrawn="1">
          <p15:clr>
            <a:srgbClr val="A4A3A4"/>
          </p15:clr>
        </p15:guide>
        <p15:guide id="2" pos="295" userDrawn="1">
          <p15:clr>
            <a:srgbClr val="A4A3A4"/>
          </p15:clr>
        </p15:guide>
        <p15:guide id="4" orient="horz" pos="119" userDrawn="1">
          <p15:clr>
            <a:srgbClr val="A4A3A4"/>
          </p15:clr>
        </p15:guide>
        <p15:guide id="6" orient="horz" pos="981" userDrawn="1">
          <p15:clr>
            <a:srgbClr val="A4A3A4"/>
          </p15:clr>
        </p15:guide>
        <p15:guide id="8" pos="54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25"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Sherla, Bhanuprakash" initials="SB" lastIdx="4" clrIdx="8">
    <p:extLst>
      <p:ext uri="{19B8F6BF-5375-455C-9EA6-DF929625EA0E}">
        <p15:presenceInfo xmlns:p15="http://schemas.microsoft.com/office/powerpoint/2012/main" userId="S::bhanuprakash.sherla1@pearson.com::5b20508d-6c0f-42af-b8db-6b4d3ca3fbf6" providerId="AD"/>
      </p:ext>
    </p:extLst>
  </p:cmAuthor>
  <p:cmAuthor id="2" name="Sarah Reusché" initials="" lastIdx="13" clrIdx="2"/>
  <p:cmAuthor id="9" name="mike casey" initials="mc" lastIdx="24" clrIdx="9">
    <p:extLst>
      <p:ext uri="{19B8F6BF-5375-455C-9EA6-DF929625EA0E}">
        <p15:presenceInfo xmlns:p15="http://schemas.microsoft.com/office/powerpoint/2012/main" userId="f2cf422709588120" providerId="Windows Live"/>
      </p:ext>
    </p:extLst>
  </p:cmAuthor>
  <p:cmAuthor id="3" name="Nitin Shankar" initials="" lastIdx="6" clrIdx="3"/>
  <p:cmAuthor id="10" name="Edward Vincent" initials="EV" lastIdx="29" clrIdx="10">
    <p:extLst>
      <p:ext uri="{19B8F6BF-5375-455C-9EA6-DF929625EA0E}">
        <p15:presenceInfo xmlns:p15="http://schemas.microsoft.com/office/powerpoint/2012/main" userId="S-1-5-21-617317731-1927854996-104450171-146641" providerId="AD"/>
      </p:ext>
    </p:extLst>
  </p:cmAuthor>
  <p:cmAuthor id="4" name="Kristen Flathman" initials="" lastIdx="1" clrIdx="4"/>
  <p:cmAuthor id="11" name="CE" initials="CE" lastIdx="1" clrIdx="11">
    <p:extLst>
      <p:ext uri="{19B8F6BF-5375-455C-9EA6-DF929625EA0E}">
        <p15:presenceInfo xmlns:p15="http://schemas.microsoft.com/office/powerpoint/2012/main" userId="CE" providerId="None"/>
      </p:ext>
    </p:extLst>
  </p:cmAuthor>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5" autoAdjust="0"/>
    <p:restoredTop sz="49632" autoAdjust="0"/>
  </p:normalViewPr>
  <p:slideViewPr>
    <p:cSldViewPr snapToGrid="0" snapToObjects="1">
      <p:cViewPr varScale="1">
        <p:scale>
          <a:sx n="110" d="100"/>
          <a:sy n="110" d="100"/>
        </p:scale>
        <p:origin x="1362" y="108"/>
      </p:cViewPr>
      <p:guideLst>
        <p:guide orient="horz" pos="822"/>
        <p:guide pos="295"/>
        <p:guide orient="horz" pos="119"/>
        <p:guide orient="horz" pos="981"/>
        <p:guide pos="5488"/>
      </p:guideLst>
    </p:cSldViewPr>
  </p:slideViewPr>
  <p:outlineViewPr>
    <p:cViewPr>
      <p:scale>
        <a:sx n="33" d="100"/>
        <a:sy n="33" d="100"/>
      </p:scale>
      <p:origin x="0" y="-3763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E0557712-3E1B-416E-9235-6991447CF3DC}"/>
    <pc:docChg chg="custSel">
      <pc:chgData name="Chellapandi Murugan" userId="213f20c9-52d8-446b-ab6b-14b65f01aa8b" providerId="ADAL" clId="{E0557712-3E1B-416E-9235-6991447CF3DC}" dt="2024-03-23T06:32:22.776" v="16" actId="1592"/>
      <pc:docMkLst>
        <pc:docMk/>
      </pc:docMkLst>
      <pc:sldChg chg="delCm">
        <pc:chgData name="Chellapandi Murugan" userId="213f20c9-52d8-446b-ab6b-14b65f01aa8b" providerId="ADAL" clId="{E0557712-3E1B-416E-9235-6991447CF3DC}" dt="2024-03-23T06:31:32.755" v="1" actId="1592"/>
        <pc:sldMkLst>
          <pc:docMk/>
          <pc:sldMk cId="1918480650" sldId="409"/>
        </pc:sldMkLst>
      </pc:sldChg>
      <pc:sldChg chg="delCm">
        <pc:chgData name="Chellapandi Murugan" userId="213f20c9-52d8-446b-ab6b-14b65f01aa8b" providerId="ADAL" clId="{E0557712-3E1B-416E-9235-6991447CF3DC}" dt="2024-03-23T06:31:37.770" v="2" actId="1592"/>
        <pc:sldMkLst>
          <pc:docMk/>
          <pc:sldMk cId="3269633754" sldId="412"/>
        </pc:sldMkLst>
      </pc:sldChg>
      <pc:sldChg chg="delCm">
        <pc:chgData name="Chellapandi Murugan" userId="213f20c9-52d8-446b-ab6b-14b65f01aa8b" providerId="ADAL" clId="{E0557712-3E1B-416E-9235-6991447CF3DC}" dt="2024-03-23T06:31:42.317" v="3" actId="1592"/>
        <pc:sldMkLst>
          <pc:docMk/>
          <pc:sldMk cId="1304421771" sldId="413"/>
        </pc:sldMkLst>
      </pc:sldChg>
      <pc:sldChg chg="delCm">
        <pc:chgData name="Chellapandi Murugan" userId="213f20c9-52d8-446b-ab6b-14b65f01aa8b" providerId="ADAL" clId="{E0557712-3E1B-416E-9235-6991447CF3DC}" dt="2024-03-23T06:31:44.379" v="4" actId="1592"/>
        <pc:sldMkLst>
          <pc:docMk/>
          <pc:sldMk cId="3620598624" sldId="420"/>
        </pc:sldMkLst>
      </pc:sldChg>
      <pc:sldChg chg="delCm">
        <pc:chgData name="Chellapandi Murugan" userId="213f20c9-52d8-446b-ab6b-14b65f01aa8b" providerId="ADAL" clId="{E0557712-3E1B-416E-9235-6991447CF3DC}" dt="2024-03-23T06:31:49.159" v="5" actId="1592"/>
        <pc:sldMkLst>
          <pc:docMk/>
          <pc:sldMk cId="920070846" sldId="425"/>
        </pc:sldMkLst>
      </pc:sldChg>
      <pc:sldChg chg="delCm">
        <pc:chgData name="Chellapandi Murugan" userId="213f20c9-52d8-446b-ab6b-14b65f01aa8b" providerId="ADAL" clId="{E0557712-3E1B-416E-9235-6991447CF3DC}" dt="2024-03-23T06:31:51.268" v="6" actId="1592"/>
        <pc:sldMkLst>
          <pc:docMk/>
          <pc:sldMk cId="682746997" sldId="429"/>
        </pc:sldMkLst>
      </pc:sldChg>
      <pc:sldChg chg="delCm">
        <pc:chgData name="Chellapandi Murugan" userId="213f20c9-52d8-446b-ab6b-14b65f01aa8b" providerId="ADAL" clId="{E0557712-3E1B-416E-9235-6991447CF3DC}" dt="2024-03-23T06:31:53.127" v="7" actId="1592"/>
        <pc:sldMkLst>
          <pc:docMk/>
          <pc:sldMk cId="793831192" sldId="431"/>
        </pc:sldMkLst>
      </pc:sldChg>
      <pc:sldChg chg="delCm">
        <pc:chgData name="Chellapandi Murugan" userId="213f20c9-52d8-446b-ab6b-14b65f01aa8b" providerId="ADAL" clId="{E0557712-3E1B-416E-9235-6991447CF3DC}" dt="2024-03-23T06:31:54.517" v="8" actId="1592"/>
        <pc:sldMkLst>
          <pc:docMk/>
          <pc:sldMk cId="2556988918" sldId="433"/>
        </pc:sldMkLst>
      </pc:sldChg>
      <pc:sldChg chg="delCm">
        <pc:chgData name="Chellapandi Murugan" userId="213f20c9-52d8-446b-ab6b-14b65f01aa8b" providerId="ADAL" clId="{E0557712-3E1B-416E-9235-6991447CF3DC}" dt="2024-03-23T06:31:55.845" v="9" actId="1592"/>
        <pc:sldMkLst>
          <pc:docMk/>
          <pc:sldMk cId="3022281859" sldId="435"/>
        </pc:sldMkLst>
      </pc:sldChg>
      <pc:sldChg chg="delCm">
        <pc:chgData name="Chellapandi Murugan" userId="213f20c9-52d8-446b-ab6b-14b65f01aa8b" providerId="ADAL" clId="{E0557712-3E1B-416E-9235-6991447CF3DC}" dt="2024-03-23T06:32:00.235" v="10" actId="1592"/>
        <pc:sldMkLst>
          <pc:docMk/>
          <pc:sldMk cId="725098837" sldId="437"/>
        </pc:sldMkLst>
      </pc:sldChg>
      <pc:sldChg chg="delCm">
        <pc:chgData name="Chellapandi Murugan" userId="213f20c9-52d8-446b-ab6b-14b65f01aa8b" providerId="ADAL" clId="{E0557712-3E1B-416E-9235-6991447CF3DC}" dt="2024-03-23T06:32:14.325" v="13" actId="1592"/>
        <pc:sldMkLst>
          <pc:docMk/>
          <pc:sldMk cId="2850515526" sldId="442"/>
        </pc:sldMkLst>
      </pc:sldChg>
      <pc:sldChg chg="delCm">
        <pc:chgData name="Chellapandi Murugan" userId="213f20c9-52d8-446b-ab6b-14b65f01aa8b" providerId="ADAL" clId="{E0557712-3E1B-416E-9235-6991447CF3DC}" dt="2024-03-23T06:32:12.201" v="12" actId="1592"/>
        <pc:sldMkLst>
          <pc:docMk/>
          <pc:sldMk cId="1055524971" sldId="447"/>
        </pc:sldMkLst>
      </pc:sldChg>
      <pc:sldChg chg="delCm">
        <pc:chgData name="Chellapandi Murugan" userId="213f20c9-52d8-446b-ab6b-14b65f01aa8b" providerId="ADAL" clId="{E0557712-3E1B-416E-9235-6991447CF3DC}" dt="2024-03-23T06:32:21.183" v="15" actId="1592"/>
        <pc:sldMkLst>
          <pc:docMk/>
          <pc:sldMk cId="2264381313" sldId="449"/>
        </pc:sldMkLst>
      </pc:sldChg>
      <pc:sldChg chg="delCm">
        <pc:chgData name="Chellapandi Murugan" userId="213f20c9-52d8-446b-ab6b-14b65f01aa8b" providerId="ADAL" clId="{E0557712-3E1B-416E-9235-6991447CF3DC}" dt="2024-03-23T06:31:24.804" v="0" actId="1592"/>
        <pc:sldMkLst>
          <pc:docMk/>
          <pc:sldMk cId="1842579063" sldId="472"/>
        </pc:sldMkLst>
      </pc:sldChg>
      <pc:sldChg chg="delCm">
        <pc:chgData name="Chellapandi Murugan" userId="213f20c9-52d8-446b-ab6b-14b65f01aa8b" providerId="ADAL" clId="{E0557712-3E1B-416E-9235-6991447CF3DC}" dt="2024-03-23T06:32:22.776" v="16" actId="1592"/>
        <pc:sldMkLst>
          <pc:docMk/>
          <pc:sldMk cId="3049447641" sldId="474"/>
        </pc:sldMkLst>
      </pc:sldChg>
      <pc:sldChg chg="delCm">
        <pc:chgData name="Chellapandi Murugan" userId="213f20c9-52d8-446b-ab6b-14b65f01aa8b" providerId="ADAL" clId="{E0557712-3E1B-416E-9235-6991447CF3DC}" dt="2024-03-23T06:32:16.356" v="14" actId="1592"/>
        <pc:sldMkLst>
          <pc:docMk/>
          <pc:sldMk cId="883551637" sldId="475"/>
        </pc:sldMkLst>
      </pc:sldChg>
      <pc:sldChg chg="delCm">
        <pc:chgData name="Chellapandi Murugan" userId="213f20c9-52d8-446b-ab6b-14b65f01aa8b" providerId="ADAL" clId="{E0557712-3E1B-416E-9235-6991447CF3DC}" dt="2024-03-23T06:32:07.468" v="11" actId="1592"/>
        <pc:sldMkLst>
          <pc:docMk/>
          <pc:sldMk cId="4061059063" sldId="4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330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years ranging from 1985 to 2020 in increments of 5 years. The Y axis represents imports and exports of goods, in billions of dollars, and ranges from 0 to $500 in increments of $50. The line representing United States exports of goods to China begins at (1985, 1), rises steadily through (1990, 1), (1995, 5), (2000, 9), (2005, 26), (2010, 72), (2015, 100), and (2020, 135). The line representing United States imports of goods from China begins at (1985, 1), rises through (1990, 7), (1995, 48), (2000, 74), (2005, 200), (2010, 305), (2015, 390), and (2020, 360). 2002 is labeled, China enters the World Trade Organization. The financial crisis and recession from 2007 to 2009 is highlighted. Covid 19 Pandemic is highlighted.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059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data plotted are as follows.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Electronic products, 39.9%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Electrical and electronic equipment, 25.0%</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Machinery, 21.4%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Toys, games, and sports equipment, 7.5%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Furniture, 5.8%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Chemicals and plastics, 10.5%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Clothing, 9.9%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Miscellaneous manufactured goods and other imports, 12.6%</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Iron, steel, and other metals, 7.4%</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305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X axis represents years ranging from 1939 to 2020 in increments of 10. The Y axis represents manufacturing employment as a percentage of total non farm employment and ranges from 0 to 40% in increments of 5%. The graph plots a line that starts at (1939, 31) and has a small gain during World War 2 to (1944, 37). From then the line falls steadily reaching 14 by 2000 at the start of the China Shock, (2010, 10), and stabilizes at (2020, 8.3). All values are estimated. </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585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3018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026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billions of gallons,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gallon. The supply and demand curves for the United States intersect at (6.0, $2.00). The red area between (0, 0), (0, $2.00), and (6.0, 0) represents the producer surplus. The blue area between (0, $2.00), (0. 3.00), and (6.0, 0) represents the consumer surplus.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381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table has 3 rows and 2 columns. The columns have the following headings from left to right: Under Autarky and With Imports. The row entries are as follows:  </a:t>
            </a:r>
            <a:r>
              <a:rPr lang="en-US" sz="1200" b="1" i="0" u="none" strike="noStrike" kern="1200" cap="none" noProof="0" dirty="0">
                <a:solidFill>
                  <a:schemeClr val="dk1"/>
                </a:solidFill>
                <a:effectLst/>
                <a:latin typeface="Arial"/>
                <a:ea typeface="Arial"/>
                <a:cs typeface="Arial"/>
                <a:sym typeface="Arial"/>
              </a:rPr>
              <a:t>Row 1</a:t>
            </a:r>
            <a:r>
              <a:rPr lang="en-US" sz="1200" b="0" i="0" u="none" strike="noStrike" kern="1200" cap="none" noProof="0" dirty="0">
                <a:solidFill>
                  <a:schemeClr val="dk1"/>
                </a:solidFill>
                <a:effectLst/>
                <a:latin typeface="Arial"/>
                <a:ea typeface="Arial"/>
                <a:cs typeface="Arial"/>
                <a:sym typeface="Arial"/>
              </a:rPr>
              <a:t>. Consumer Surplus. Under Autarky,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With Imports,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a:t>
            </a:r>
            <a:r>
              <a:rPr lang="en-US" sz="1200" b="1" i="0" u="none" strike="noStrike" kern="1200" cap="none" noProof="0" dirty="0">
                <a:solidFill>
                  <a:schemeClr val="dk1"/>
                </a:solidFill>
                <a:effectLst/>
                <a:latin typeface="Arial"/>
                <a:ea typeface="Arial"/>
                <a:cs typeface="Arial"/>
                <a:sym typeface="Arial"/>
              </a:rPr>
              <a:t>Row 2</a:t>
            </a:r>
            <a:r>
              <a:rPr lang="en-US" sz="1200" b="0" i="0" u="none" strike="noStrike" kern="1200" cap="none" noProof="0" dirty="0">
                <a:solidFill>
                  <a:schemeClr val="dk1"/>
                </a:solidFill>
                <a:effectLst/>
                <a:latin typeface="Arial"/>
                <a:ea typeface="Arial"/>
                <a:cs typeface="Arial"/>
                <a:sym typeface="Arial"/>
              </a:rPr>
              <a:t>.  Producer Surplus. Under Autarky,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With Imports,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a:t>
            </a:r>
            <a:r>
              <a:rPr lang="en-US" sz="1200" b="1" i="0" u="none" strike="noStrike" kern="1200" cap="none" noProof="0" dirty="0">
                <a:solidFill>
                  <a:schemeClr val="dk1"/>
                </a:solidFill>
                <a:effectLst/>
                <a:latin typeface="Arial"/>
                <a:ea typeface="Arial"/>
                <a:cs typeface="Arial"/>
                <a:sym typeface="Arial"/>
              </a:rPr>
              <a:t>Row 3</a:t>
            </a:r>
            <a:r>
              <a:rPr lang="en-US" sz="1200" b="0" i="0" u="none" strike="noStrike" kern="1200" cap="none" noProof="0" dirty="0">
                <a:solidFill>
                  <a:schemeClr val="dk1"/>
                </a:solidFill>
                <a:effectLst/>
                <a:latin typeface="Arial"/>
                <a:ea typeface="Arial"/>
                <a:cs typeface="Arial"/>
                <a:sym typeface="Arial"/>
              </a:rPr>
              <a:t>. Economic Surplus. Under Autarky,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With Imports,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B</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D</a:t>
            </a:r>
            <a:r>
              <a:rPr lang="en-US" sz="1200" b="0" i="0" u="none" strike="noStrike" kern="1200" cap="none" noProof="0" dirty="0">
                <a:solidFill>
                  <a:schemeClr val="dk1"/>
                </a:solidFill>
                <a:effectLst/>
                <a:latin typeface="Arial"/>
                <a:ea typeface="Arial"/>
                <a:cs typeface="Arial"/>
                <a:sym typeface="Arial"/>
              </a:rPr>
              <a:t> +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On the graph, the </a:t>
            </a:r>
            <a:r>
              <a:rPr lang="en-US" sz="1200" b="0" i="1" u="none" strike="noStrike" kern="1200" cap="none" noProof="0" dirty="0">
                <a:solidFill>
                  <a:schemeClr val="dk1"/>
                </a:solidFill>
                <a:effectLst/>
                <a:latin typeface="Arial"/>
                <a:ea typeface="Arial"/>
                <a:cs typeface="Arial"/>
                <a:sym typeface="Arial"/>
              </a:rPr>
              <a:t>X</a:t>
            </a:r>
            <a:r>
              <a:rPr lang="en-US" sz="1200" b="0" i="0" u="none" strike="noStrike" kern="1200" cap="none" noProof="0" dirty="0">
                <a:solidFill>
                  <a:schemeClr val="dk1"/>
                </a:solidFill>
                <a:effectLst/>
                <a:latin typeface="Arial"/>
                <a:ea typeface="Arial"/>
                <a:cs typeface="Arial"/>
                <a:sym typeface="Arial"/>
              </a:rPr>
              <a:t>-axis represents quantity in billions of gallons, and the </a:t>
            </a:r>
            <a:r>
              <a:rPr lang="en-US" sz="1200" b="0" i="1" u="none" strike="noStrike" kern="1200" cap="none" noProof="0" dirty="0">
                <a:solidFill>
                  <a:schemeClr val="dk1"/>
                </a:solidFill>
                <a:effectLst/>
                <a:latin typeface="Arial"/>
                <a:ea typeface="Arial"/>
                <a:cs typeface="Arial"/>
                <a:sym typeface="Arial"/>
              </a:rPr>
              <a:t>Y</a:t>
            </a:r>
            <a:r>
              <a:rPr lang="en-US" sz="1200" b="0" i="0" u="none" strike="noStrike" kern="1200" cap="none" noProof="0" dirty="0">
                <a:solidFill>
                  <a:schemeClr val="dk1"/>
                </a:solidFill>
                <a:effectLst/>
                <a:latin typeface="Arial"/>
                <a:ea typeface="Arial"/>
                <a:cs typeface="Arial"/>
                <a:sym typeface="Arial"/>
              </a:rPr>
              <a:t>-axis represents price in dollars per gallon. The horizontal line across the graph from 1.00 represents world price. The U.S. demand and supply curves intersect at point </a:t>
            </a:r>
            <a:r>
              <a:rPr lang="en-US" sz="1200" b="0" i="1" u="none" strike="noStrike" kern="1200" cap="none" noProof="0" dirty="0">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(6.0, 2.00). The demand curve intersects the world price at point </a:t>
            </a:r>
            <a:r>
              <a:rPr lang="en-US" sz="1200" b="0" i="1" u="none" strike="noStrike" kern="1200" cap="none" noProof="0" dirty="0">
                <a:solidFill>
                  <a:schemeClr val="dk1"/>
                </a:solidFill>
                <a:effectLst/>
                <a:latin typeface="Arial"/>
                <a:ea typeface="Arial"/>
                <a:cs typeface="Arial"/>
                <a:sym typeface="Arial"/>
              </a:rPr>
              <a:t>G</a:t>
            </a:r>
            <a:r>
              <a:rPr lang="en-US" sz="1200" b="0" i="0" u="none" strike="noStrike" kern="1200" cap="none" noProof="0" dirty="0">
                <a:solidFill>
                  <a:schemeClr val="dk1"/>
                </a:solidFill>
                <a:effectLst/>
                <a:latin typeface="Arial"/>
                <a:ea typeface="Arial"/>
                <a:cs typeface="Arial"/>
                <a:sym typeface="Arial"/>
              </a:rPr>
              <a:t>, (9.0, 1.00), and the supply curve intersects world price at point (3.0, 1.00). The distance between the 2 points represents imports. Areas </a:t>
            </a:r>
            <a:r>
              <a:rPr lang="en-US" sz="1200" b="0" i="1" u="none" strike="noStrike" kern="1200" cap="none" noProof="0" dirty="0">
                <a:solidFill>
                  <a:schemeClr val="dk1"/>
                </a:solidFill>
                <a:effectLst/>
                <a:latin typeface="Arial"/>
                <a:ea typeface="Arial"/>
                <a:cs typeface="Arial"/>
                <a:sym typeface="Arial"/>
              </a:rPr>
              <a:t>A</a:t>
            </a:r>
            <a:r>
              <a:rPr lang="en-US" sz="1200" b="0" i="0" u="none" strike="noStrike" kern="1200" cap="none" noProof="0" dirty="0">
                <a:solidFill>
                  <a:schemeClr val="dk1"/>
                </a:solidFill>
                <a:effectLst/>
                <a:latin typeface="Arial"/>
                <a:ea typeface="Arial"/>
                <a:cs typeface="Arial"/>
                <a:sym typeface="Arial"/>
              </a:rPr>
              <a:t> and B make up the space between the demand line, supply line, and world price. Areas C and D make up the space between the supply curve, demand curve, and world price line. Area </a:t>
            </a:r>
            <a:r>
              <a:rPr lang="en-US" sz="1200" b="0" i="1" u="none" strike="noStrike" kern="1200" cap="none" noProof="0" dirty="0">
                <a:solidFill>
                  <a:schemeClr val="dk1"/>
                </a:solidFill>
                <a:effectLst/>
                <a:latin typeface="Arial"/>
                <a:ea typeface="Arial"/>
                <a:cs typeface="Arial"/>
                <a:sym typeface="Arial"/>
              </a:rPr>
              <a:t>E</a:t>
            </a:r>
            <a:r>
              <a:rPr lang="en-US" sz="1200" b="0" i="0" u="none" strike="noStrike" kern="1200" cap="none" noProof="0" dirty="0">
                <a:solidFill>
                  <a:schemeClr val="dk1"/>
                </a:solidFill>
                <a:effectLst/>
                <a:latin typeface="Arial"/>
                <a:ea typeface="Arial"/>
                <a:cs typeface="Arial"/>
                <a:sym typeface="Arial"/>
              </a:rPr>
              <a:t> makes up the space between the world price and supply curve.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666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chemeClr val="dk1"/>
                </a:solidFill>
                <a:latin typeface="Arial"/>
                <a:ea typeface="Arial"/>
                <a:cs typeface="Arial"/>
                <a:sym typeface="Arial"/>
              </a:rPr>
              <a:t>Without a tariff on ethanol, U.S. producers will sell 3.0 billion gallons of ethanol; U.S. consumers will purchase 9.0 billion gallons; and imports will be 6.0 billion gallons. The U.S. price will equal the world price of $1.00 per gallon. The $0.50-per-gallon tariff raises the price of ethanol in the United States to $1.50 per gallon, and U.S. producers increase the quantity they supply to 4.5 billion gallons. U.S. consumers reduce their purchases to 7.5 billion gallons. Equilibrium moves from point </a:t>
            </a:r>
            <a:r>
              <a:rPr lang="en-US" sz="1200" b="0" i="1" u="none" strike="noStrike" dirty="0">
                <a:solidFill>
                  <a:schemeClr val="dk1"/>
                </a:solidFill>
                <a:latin typeface="Arial"/>
                <a:ea typeface="Arial"/>
                <a:cs typeface="Arial"/>
                <a:sym typeface="Arial"/>
              </a:rPr>
              <a:t>G </a:t>
            </a:r>
            <a:r>
              <a:rPr lang="en-US" sz="1200" b="0" i="0" u="none" strike="noStrike" dirty="0">
                <a:solidFill>
                  <a:schemeClr val="dk1"/>
                </a:solidFill>
                <a:latin typeface="Arial"/>
                <a:ea typeface="Arial"/>
                <a:cs typeface="Arial"/>
                <a:sym typeface="Arial"/>
              </a:rPr>
              <a:t>to point </a:t>
            </a:r>
            <a:r>
              <a:rPr lang="en-US" sz="1200" b="0" i="1" u="none" strike="noStrike" dirty="0">
                <a:solidFill>
                  <a:schemeClr val="dk1"/>
                </a:solidFill>
                <a:latin typeface="Arial"/>
                <a:ea typeface="Arial"/>
                <a:cs typeface="Arial"/>
                <a:sym typeface="Arial"/>
              </a:rPr>
              <a:t>H</a:t>
            </a:r>
            <a:r>
              <a:rPr lang="en-US" sz="1200" b="0" i="0" u="none" strike="noStrike" dirty="0">
                <a:solidFill>
                  <a:schemeClr val="dk1"/>
                </a:solidFill>
                <a:latin typeface="Arial"/>
                <a:ea typeface="Arial"/>
                <a:cs typeface="Arial"/>
                <a:sym typeface="Arial"/>
              </a:rPr>
              <a:t>. The ethanol tariff causes a loss of consumer surplus equal to the area </a:t>
            </a:r>
            <a:r>
              <a:rPr lang="en-US" sz="1200" b="0" i="1" u="none" strike="noStrike" dirty="0">
                <a:solidFill>
                  <a:schemeClr val="dk1"/>
                </a:solidFill>
                <a:latin typeface="Arial"/>
                <a:ea typeface="Arial"/>
                <a:cs typeface="Arial"/>
                <a:sym typeface="Arial"/>
              </a:rPr>
              <a:t>A </a:t>
            </a:r>
            <a:r>
              <a:rPr lang="en-US" sz="1200" b="0" i="0" u="none" strike="noStrike" dirty="0">
                <a:solidFill>
                  <a:schemeClr val="dk1"/>
                </a:solidFill>
                <a:latin typeface="Arial"/>
                <a:ea typeface="Arial"/>
                <a:cs typeface="Arial"/>
                <a:sym typeface="Arial"/>
              </a:rPr>
              <a:t>+ </a:t>
            </a:r>
            <a:r>
              <a:rPr lang="en-US" sz="1200" b="0" i="1" u="none" strike="noStrike" dirty="0">
                <a:solidFill>
                  <a:schemeClr val="dk1"/>
                </a:solidFill>
                <a:latin typeface="Arial"/>
                <a:ea typeface="Arial"/>
                <a:cs typeface="Arial"/>
                <a:sym typeface="Arial"/>
              </a:rPr>
              <a:t>C </a:t>
            </a:r>
            <a:r>
              <a:rPr lang="en-US" sz="1200" b="0" i="0" u="none" strike="noStrike" dirty="0">
                <a:solidFill>
                  <a:schemeClr val="dk1"/>
                </a:solidFill>
                <a:latin typeface="Arial"/>
                <a:ea typeface="Arial"/>
                <a:cs typeface="Arial"/>
                <a:sym typeface="Arial"/>
              </a:rPr>
              <a:t>+ </a:t>
            </a:r>
            <a:r>
              <a:rPr lang="en-US" sz="1200" b="0" i="1" u="none" strike="noStrike" dirty="0">
                <a:solidFill>
                  <a:schemeClr val="dk1"/>
                </a:solidFill>
                <a:latin typeface="Arial"/>
                <a:ea typeface="Arial"/>
                <a:cs typeface="Arial"/>
                <a:sym typeface="Arial"/>
              </a:rPr>
              <a:t>T </a:t>
            </a:r>
            <a:r>
              <a:rPr lang="en-US" sz="1200" b="0" i="0" u="none" strike="noStrike" dirty="0">
                <a:solidFill>
                  <a:schemeClr val="dk1"/>
                </a:solidFill>
                <a:latin typeface="Arial"/>
                <a:ea typeface="Arial"/>
                <a:cs typeface="Arial"/>
                <a:sym typeface="Arial"/>
              </a:rPr>
              <a:t>+ </a:t>
            </a:r>
            <a:r>
              <a:rPr lang="en-US" sz="1200" b="0" i="1" u="none" strike="noStrike" dirty="0">
                <a:solidFill>
                  <a:schemeClr val="dk1"/>
                </a:solidFill>
                <a:latin typeface="Arial"/>
                <a:ea typeface="Arial"/>
                <a:cs typeface="Arial"/>
                <a:sym typeface="Arial"/>
              </a:rPr>
              <a:t>D</a:t>
            </a:r>
            <a:r>
              <a:rPr lang="en-US" sz="1200" b="0" i="0" u="none" strike="noStrike" dirty="0">
                <a:solidFill>
                  <a:schemeClr val="dk1"/>
                </a:solidFill>
                <a:latin typeface="Arial"/>
                <a:ea typeface="Arial"/>
                <a:cs typeface="Arial"/>
                <a:sym typeface="Arial"/>
              </a:rPr>
              <a:t>. The area </a:t>
            </a:r>
            <a:r>
              <a:rPr lang="en-US" sz="1200" b="0" i="1" u="none" strike="noStrike" dirty="0">
                <a:solidFill>
                  <a:schemeClr val="dk1"/>
                </a:solidFill>
                <a:latin typeface="Arial"/>
                <a:ea typeface="Arial"/>
                <a:cs typeface="Arial"/>
                <a:sym typeface="Arial"/>
              </a:rPr>
              <a:t>A </a:t>
            </a:r>
            <a:r>
              <a:rPr lang="en-US" sz="1200" b="0" i="0" u="none" strike="noStrike" dirty="0">
                <a:solidFill>
                  <a:schemeClr val="dk1"/>
                </a:solidFill>
                <a:latin typeface="Arial"/>
                <a:ea typeface="Arial"/>
                <a:cs typeface="Arial"/>
                <a:sym typeface="Arial"/>
              </a:rPr>
              <a:t>is the increase in producer surplus due to the higher price. The area </a:t>
            </a:r>
            <a:r>
              <a:rPr lang="en-US" sz="1200" b="0" i="1" u="none" strike="noStrike" dirty="0">
                <a:solidFill>
                  <a:schemeClr val="dk1"/>
                </a:solidFill>
                <a:latin typeface="Arial"/>
                <a:ea typeface="Arial"/>
                <a:cs typeface="Arial"/>
                <a:sym typeface="Arial"/>
              </a:rPr>
              <a:t>T </a:t>
            </a:r>
            <a:r>
              <a:rPr lang="en-US" sz="1200" b="0" i="0" u="none" strike="noStrike" dirty="0">
                <a:solidFill>
                  <a:schemeClr val="dk1"/>
                </a:solidFill>
                <a:latin typeface="Arial"/>
                <a:ea typeface="Arial"/>
                <a:cs typeface="Arial"/>
                <a:sym typeface="Arial"/>
              </a:rPr>
              <a:t>is the government’s tariff revenue. The yellow areas </a:t>
            </a:r>
            <a:r>
              <a:rPr lang="en-US" sz="1200" b="0" i="1" u="none" strike="noStrike" dirty="0">
                <a:solidFill>
                  <a:schemeClr val="dk1"/>
                </a:solidFill>
                <a:latin typeface="Arial"/>
                <a:ea typeface="Arial"/>
                <a:cs typeface="Arial"/>
                <a:sym typeface="Arial"/>
              </a:rPr>
              <a:t>C </a:t>
            </a:r>
            <a:r>
              <a:rPr lang="en-US" sz="1200" b="0" i="0" u="none" strike="noStrike" dirty="0">
                <a:solidFill>
                  <a:schemeClr val="dk1"/>
                </a:solidFill>
                <a:latin typeface="Arial"/>
                <a:ea typeface="Arial"/>
                <a:cs typeface="Arial"/>
                <a:sym typeface="Arial"/>
              </a:rPr>
              <a:t>and </a:t>
            </a:r>
            <a:r>
              <a:rPr lang="en-US" sz="1200" b="0" i="1" u="none" strike="noStrike" dirty="0">
                <a:solidFill>
                  <a:schemeClr val="dk1"/>
                </a:solidFill>
                <a:latin typeface="Arial"/>
                <a:ea typeface="Arial"/>
                <a:cs typeface="Arial"/>
                <a:sym typeface="Arial"/>
              </a:rPr>
              <a:t>D </a:t>
            </a:r>
            <a:r>
              <a:rPr lang="en-US" sz="1200" b="0" i="0" u="none" strike="noStrike" dirty="0">
                <a:solidFill>
                  <a:schemeClr val="dk1"/>
                </a:solidFill>
                <a:latin typeface="Arial"/>
                <a:ea typeface="Arial"/>
                <a:cs typeface="Arial"/>
                <a:sym typeface="Arial"/>
              </a:rPr>
              <a:t>represent deadweight loss.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dirty="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table has 1 row and 7 columns. The columns have the following headings from left to right: Loss of consumer surplus = Increase in producer surplus + Government tariff revenue + Deadweight loss. The row entries are as follows</a:t>
            </a:r>
            <a:r>
              <a:rPr lang="en-US" b="0" dirty="0"/>
              <a:t>:  </a:t>
            </a:r>
            <a:r>
              <a:rPr lang="en-US" b="1" dirty="0"/>
              <a:t>Row 1</a:t>
            </a:r>
            <a:r>
              <a:rPr lang="en-US" b="0" dirty="0"/>
              <a:t>. Loss of consumer surplus </a:t>
            </a:r>
            <a:r>
              <a:rPr lang="en-US" b="0" i="1" dirty="0"/>
              <a:t>A</a:t>
            </a:r>
            <a:r>
              <a:rPr lang="en-US" b="0" dirty="0"/>
              <a:t> + </a:t>
            </a:r>
            <a:r>
              <a:rPr lang="en-US" b="0" i="1" dirty="0"/>
              <a:t>C</a:t>
            </a:r>
            <a:r>
              <a:rPr lang="en-US" b="0" dirty="0"/>
              <a:t> + </a:t>
            </a:r>
            <a:r>
              <a:rPr lang="en-US" b="0" i="1" dirty="0"/>
              <a:t>T</a:t>
            </a:r>
            <a:r>
              <a:rPr lang="en-US" b="0" dirty="0"/>
              <a:t> + </a:t>
            </a:r>
            <a:r>
              <a:rPr lang="en-US" b="0" i="1" dirty="0"/>
              <a:t>D </a:t>
            </a:r>
            <a:r>
              <a:rPr lang="en-US" b="0" dirty="0"/>
              <a:t>= Increase in producer surplus </a:t>
            </a:r>
            <a:r>
              <a:rPr lang="en-US" b="0" i="1" dirty="0"/>
              <a:t>A</a:t>
            </a:r>
            <a:r>
              <a:rPr lang="en-US" b="0" dirty="0"/>
              <a:t> + Government tariff revenue </a:t>
            </a:r>
            <a:r>
              <a:rPr lang="en-US" b="0" i="1" dirty="0"/>
              <a:t>T</a:t>
            </a:r>
            <a:r>
              <a:rPr lang="en-US" b="0" dirty="0"/>
              <a:t> + Deadweight loss </a:t>
            </a:r>
            <a:r>
              <a:rPr lang="en-US" b="0" i="1" dirty="0"/>
              <a:t>C</a:t>
            </a:r>
            <a:r>
              <a:rPr lang="en-US" b="0" dirty="0"/>
              <a:t> + </a:t>
            </a:r>
            <a:r>
              <a:rPr lang="en-US" b="0" i="1" dirty="0"/>
              <a:t>D</a:t>
            </a:r>
            <a:r>
              <a:rPr lang="en-US" b="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On the graph, the </a:t>
            </a:r>
            <a:r>
              <a:rPr lang="en-US" b="0" i="1" dirty="0"/>
              <a:t>X</a:t>
            </a:r>
            <a:r>
              <a:rPr lang="en-US" b="0" dirty="0"/>
              <a:t>-axis represents quantity in billions of gallons, and the </a:t>
            </a:r>
            <a:r>
              <a:rPr lang="en-US" b="0" i="1" dirty="0"/>
              <a:t>Y</a:t>
            </a:r>
            <a:r>
              <a:rPr lang="en-US" b="0" dirty="0"/>
              <a:t>-axis represents price in dollars per gallon. 4.5 represents quantity supplied by U.S. firms, and 7.5 represents U.S. ethanol consumption. A horizontal line across the graph from 1.00 represents the world price. A horizontal line across the graph from 1.50 represents the U.S. price = world price + tariff. The supply curve intersects world price at (3.0, 1.00), and the U.S. price = world price + tariff at (4.5, 1.50). The demand curve intersects world price at point G, (9.0, 1.00), and intersects U.S. price = world price + tariff at point </a:t>
            </a:r>
            <a:r>
              <a:rPr lang="en-US" b="0" i="1" dirty="0"/>
              <a:t>H</a:t>
            </a:r>
            <a:r>
              <a:rPr lang="en-US" b="0" dirty="0"/>
              <a:t>, (7.5, 1.50). Area </a:t>
            </a:r>
            <a:r>
              <a:rPr lang="en-US" b="0" i="1" dirty="0"/>
              <a:t>A</a:t>
            </a:r>
            <a:r>
              <a:rPr lang="en-US" b="0" dirty="0"/>
              <a:t> makes up the space between (0, 1.00), (0, 1.50), (4.5, 1.50), and (3.0, 1.00). Area </a:t>
            </a:r>
            <a:r>
              <a:rPr lang="en-US" b="0" i="1" dirty="0"/>
              <a:t>C</a:t>
            </a:r>
            <a:r>
              <a:rPr lang="en-US" b="0" dirty="0"/>
              <a:t> makes up the space between (3.0, 1.00), (4.5, 1.50), and (4.5, 1.00). Area </a:t>
            </a:r>
            <a:r>
              <a:rPr lang="en-US" b="0" i="1" dirty="0"/>
              <a:t>T</a:t>
            </a:r>
            <a:r>
              <a:rPr lang="en-US" b="0" dirty="0"/>
              <a:t> makes up the space between (4.5, 1.00), (4.5, 1.50), (7.5, 1.50), and (7.5, 1.00). Area </a:t>
            </a:r>
            <a:r>
              <a:rPr lang="en-US" b="0" i="1" dirty="0"/>
              <a:t>G</a:t>
            </a:r>
            <a:r>
              <a:rPr lang="en-US" b="0" dirty="0"/>
              <a:t> makes up the </a:t>
            </a:r>
            <a:r>
              <a:rPr lang="en-US" dirty="0"/>
              <a:t>space between (7.5, 1.00), (7.5, 1.50), and (9.0, 1.00).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49667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6998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ranges from 1970 to 2020 in increments of 5 years. The vertical axis plots the percentage of G D P and ranges from 0 to 20% in increments of 2%. The graph plots two curves. The curve for imports as a percentage of G D P starts at (1970, 5.5), rises and falls intermittently, and passes through (1975, 8), (1980, 10), (1985, 9.3), (1990, 10), (1995, 12), (2000, 14.2), (2005, 15.9), (2010, 15), (2015, 14.8), and (2020, 13.6). The curve for exports as a percentage of G D P starts at (1970, 5.7), rises and falls intermittently, and passes through (1975, 8), (1980, 9.7), (1985, 7), (1990, 9), (1995, 10.2), (2000, 9.8), (2005, 9), (2010, 12.2), (2015, 12), and (2020, 10.2). All values are estimated.</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9326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data at the top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Loss of consumer surplus (A + B + C + D) = Gain to United States sugar producers (A) + Gain to foreign sugar producers (B) + Deadweight loss (C + 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$4.92 billion = $2.08 billion  + $1.22 billion + $1.62 billion</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The X axis represents the quantity of sugar in billions of pounds, and the Y axis represents the price in dollars per pound. X = 18.5 represents the quantity supplied by United States firms, and x = 25.3 represents the United States sugar consumption. A horizontal line across the graph at y = 0.18 represents the world price of sugar. A horizontal line across the graph at y = 0.36 represents the United States price of sugar. The United States supply line intersects the world price of sugar line at (4.6, 0.18), and the United States price of sugar line at (18.5, 0.36). The demand line intersects the world price of sugar line at point E, (29.4, 0.18), and the United States price of sugar line at point F, (25.3, 0.36). The distance between (18.5, 0.36), and point F, (25.3, 0.36) represents the sugar quota of 6.8 billion pounds. Area A is bounded between (0, 0.18), (0, 0.36), (18.5, 0.36), and (4.6, 0.18). Area C is bounded between (4.6, 0.18), (18.5, 0.36), and (18.5, 0.18). Area B is bounded between (18.5, 0.18), (18.5, 0.18), (25.3, 0.36), and (25.3. 0.18). Area D is bounded between (25.3, 0.18), (25.3, 0.36), and (29.4, 0.18).</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5612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data at the top is as follows.</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Loss of consumer surplus (A + B + C + D) = Gain to United States sugar producers (A) + Gain to foreign sugar producers (B) + Deadweight loss (C + D).</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$4.92 billion = $2.08 billion  + $1.22 billion + $1.62 billion</a:t>
            </a:r>
            <a:br>
              <a:rPr lang="en-US" sz="1200" b="0" i="0" u="none" strike="noStrike" kern="1200" cap="none" dirty="0">
                <a:solidFill>
                  <a:schemeClr val="dk1"/>
                </a:solidFill>
                <a:effectLst/>
                <a:latin typeface="Arial"/>
                <a:ea typeface="Arial"/>
                <a:cs typeface="Arial"/>
                <a:sym typeface="Arial"/>
              </a:rPr>
            </a:br>
            <a:r>
              <a:rPr lang="en-US" sz="1200" b="0" i="0" u="none" strike="noStrike" kern="1200" cap="none" dirty="0">
                <a:solidFill>
                  <a:schemeClr val="dk1"/>
                </a:solidFill>
                <a:effectLst/>
                <a:latin typeface="Arial"/>
                <a:ea typeface="Arial"/>
                <a:cs typeface="Arial"/>
                <a:sym typeface="Arial"/>
              </a:rPr>
              <a:t>The X axis represents the quantity of sugar in billions of pounds, and the Y axis represents the price in dollars per pound. X = 18.5 represents the quantity supplied by United States firms, and x = 25.3 represents the United States sugar consumption. A horizontal line across the graph at y = 0.18 represents the world price of sugar. A horizontal line across the graph at y = 0.36 represents the United States price of sugar. The United States supply line intersects the world price of sugar line at (4.6, 0.18), and the United States price of sugar line at (18.5, 0.36). The demand line intersects the world price of sugar line at point E, (29.4, 0.18), and the United States price of sugar line at point F, (25.3, 0.36). The distance between (18.5, 0.36), and point F, (25.3, 0.36) represents the sugar quota of 6.8 billion pounds. Area A is bounded between (0, 0.18), (0, 0.36), (18.5, 0.36), and (4.6, 0.18). Area C is bounded between (4.6, 0.18), (18.5, 0.36), and (18.5, 0.18). Area B is bounded between (18.5, 0.18), (18.5, 0.18), (25.3, 0.36), and (25.3. 0.18). Area D is bounded between (25.3, 0.18), (25.3, 0.36), and (29.4, 0.18).</a:t>
            </a:r>
            <a:r>
              <a:rPr lang="en-US" dirty="0"/>
              <a:t>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977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0990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1266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6945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241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08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7970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9035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476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plots the selected countries. The vertical axis ranges from 0 to 14% in increments of 2%. The data plotted are as follows.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China, 13.5%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States, 8.4%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Germany, 6.4%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The Netherlands, 3.9%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Japan, 3.6%</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Kingdom, 3.3%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France, 3.3%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South Korea, 3%</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6315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plots the selected countries. The vertical axis plots the exports and imports as a percentage of G D P. The data plotted are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The Netherlands. Exports as a percentage of G D P, 81%. Imports as a percentage of G D P, 71%. </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Belgium. Exports as a percentage of G D P, 86%. Imports as a percentage of G D P, 85%.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Germany. Exports as a percentage of G D P, 51%. Imports as a percentage of G D P, 49%.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France. Exports as a percentage of G D P, 30%. Imports as a percentage of G D P, 31%.</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Italy. Exports as a percentage of G D P, 32.5%. Imports as a percentage of G D P, 30%.</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Kingdom. Exports as a percentage of G D P, 29%. Imports as a percentage of G D P, 30%.</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China. Exports as a percentage of G D P, 16.5%. Imports as a percentage of G D P, 18%.</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Japan, Exports as a percentage of G D P, 18.5%. Imports as a percentage of G D P, 19%.</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States. Exports as a percentage of G D P, 10%. Imports as a percentage of G D P, 15%.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6169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4764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0532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992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526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table titled, without trade. Production and consumption with no trade is as follows. The table has 2 rows and 3 columns. The columns have the following headings from left to right. Countries, Smartphones, Wheat. The Row entries are as follows. Row 1. China, 1,000, 1,500. Row 2. United States, 1,500, 9,000. The table titled, with trade. Production with trade is as follows. The table has 2 rows and 7 columns. The columns have the following headings from left to right. Countries, smartphones, wheat, Trade, Smartphones, Trade, Wheat, Consumption with trade, smartphone, Consumption with trade, wheat. The row entries are as follows. Row 1. China, 4,000, 0, Export 1,500, Import 1,500, 2,500, 1,500. Row 2. United States, 0, 12,000, Import 1,500, Export 1,500, 1,500, 10,500. The values of smartphones and wheat for United States and China are labeled, with trade, the United States and China specialize in the good they have a comparative advantage in producing, and so on. The import and export values of United States and China are labeled, ellipsis and export some of that good in exchange for the good the other country has a comparative advantage in producing. Gains from trade. Increased consumption. China, 1,500 smartphones. United States, 1,500 bushels of wheat. The increased consumption made possible by trade represents the gains from trade.</a:t>
            </a:r>
            <a:endParaRPr lang="en-IN"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3979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marL="1143000" indent="-230400">
              <a:buFont typeface="Arial" panose="020B0604020202020204" pitchFamily="34" charset="0"/>
              <a:buChar char="▪"/>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hasCustomPrompt="1"/>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b="0" dirty="0">
                <a:solidFill>
                  <a:schemeClr val="tx1"/>
                </a:solidFill>
                <a:latin typeface="Verdana"/>
                <a:ea typeface="Verdana" panose="020B0604030504040204" pitchFamily="34" charset="0"/>
                <a:cs typeface="Verdana" panose="020B0604030504040204" pitchFamily="34" charset="0"/>
              </a:rPr>
              <a:t>2025, 2021, 2018</a:t>
            </a:r>
            <a:r>
              <a:rPr lang="en-US" altLang="en-US" sz="1200" b="0" dirty="0">
                <a:latin typeface="Verdana"/>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7.wmf"/></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4.bin"/><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endParaRPr lang="en-US" noProof="0" dirty="0"/>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noProof="0"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199" y="1906104"/>
            <a:ext cx="3657601" cy="1186345"/>
          </a:xfrm>
        </p:spPr>
        <p:txBody>
          <a:bodyPr/>
          <a:lstStyle/>
          <a:p>
            <a:pPr marL="0" algn="ctr"/>
            <a:r>
              <a:rPr lang="en-US" b="1" noProof="0" dirty="0">
                <a:solidFill>
                  <a:schemeClr val="tx1"/>
                </a:solidFill>
                <a:latin typeface="+mn-lt"/>
              </a:rPr>
              <a:t>Chapter 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029199" y="3252789"/>
            <a:ext cx="3657601" cy="1186345"/>
          </a:xfrm>
        </p:spPr>
        <p:txBody>
          <a:bodyPr/>
          <a:lstStyle/>
          <a:p>
            <a:pPr lvl="0">
              <a:buSzPts val="2200"/>
            </a:pPr>
            <a:r>
              <a:rPr lang="en-US" noProof="0" dirty="0">
                <a:solidFill>
                  <a:schemeClr val="tx1"/>
                </a:solidFill>
              </a:rPr>
              <a:t>Comparative Advantage and the Gains from International Trade</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noProof="0" dirty="0">
                <a:solidFill>
                  <a:schemeClr val="tx1"/>
                </a:solidFill>
                <a:latin typeface="Verdana"/>
                <a:ea typeface="Verdana" panose="020B0604030504040204" pitchFamily="34" charset="0"/>
                <a:cs typeface="Verdana" panose="020B0604030504040204" pitchFamily="34" charset="0"/>
              </a:rPr>
              <a:t>Copyright © 2025, 2021,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Table 7.2 The Opportunity Costs of Producing Smartphones and Wheat</a:t>
            </a:r>
          </a:p>
        </p:txBody>
      </p:sp>
      <p:graphicFrame>
        <p:nvGraphicFramePr>
          <p:cNvPr id="3" name="Table 2"/>
          <p:cNvGraphicFramePr>
            <a:graphicFrameLocks noGrp="1"/>
          </p:cNvGraphicFramePr>
          <p:nvPr>
            <p:extLst>
              <p:ext uri="{D42A27DB-BD31-4B8C-83A1-F6EECF244321}">
                <p14:modId xmlns:p14="http://schemas.microsoft.com/office/powerpoint/2010/main" val="1541347780"/>
              </p:ext>
            </p:extLst>
          </p:nvPr>
        </p:nvGraphicFramePr>
        <p:xfrm>
          <a:off x="457199" y="1557338"/>
          <a:ext cx="8229600" cy="1491388"/>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270845741"/>
                    </a:ext>
                  </a:extLst>
                </a:gridCol>
                <a:gridCol w="2743200">
                  <a:extLst>
                    <a:ext uri="{9D8B030D-6E8A-4147-A177-3AD203B41FA5}">
                      <a16:colId xmlns:a16="http://schemas.microsoft.com/office/drawing/2014/main" val="3899794814"/>
                    </a:ext>
                  </a:extLst>
                </a:gridCol>
                <a:gridCol w="2743200">
                  <a:extLst>
                    <a:ext uri="{9D8B030D-6E8A-4147-A177-3AD203B41FA5}">
                      <a16:colId xmlns:a16="http://schemas.microsoft.com/office/drawing/2014/main" val="2782614091"/>
                    </a:ext>
                  </a:extLst>
                </a:gridCol>
              </a:tblGrid>
              <a:tr h="605065">
                <a:tc>
                  <a:txBody>
                    <a:bodyPr/>
                    <a:lstStyle/>
                    <a:p>
                      <a:pPr algn="ctr"/>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300"/>
                        </a:spcBef>
                      </a:pPr>
                      <a:r>
                        <a:rPr lang="en-US" sz="1800" b="1" i="0" u="none" strike="noStrike" cap="none" baseline="0" noProof="0" dirty="0">
                          <a:solidFill>
                            <a:schemeClr val="tx1"/>
                          </a:solidFill>
                          <a:latin typeface="+mn-lt"/>
                          <a:ea typeface="+mn-ea"/>
                          <a:cs typeface="+mn-cs"/>
                          <a:sym typeface="Arial"/>
                        </a:rPr>
                        <a:t>Opportunity Costs</a:t>
                      </a:r>
                    </a:p>
                    <a:p>
                      <a:pPr algn="ctr">
                        <a:spcBef>
                          <a:spcPts val="300"/>
                        </a:spcBef>
                      </a:pPr>
                      <a:r>
                        <a:rPr lang="en-US" sz="1800" b="1" i="0" u="none" strike="noStrike" cap="none" baseline="0" noProof="0" dirty="0">
                          <a:solidFill>
                            <a:schemeClr val="tx1"/>
                          </a:solidFill>
                          <a:latin typeface="+mn-lt"/>
                          <a:ea typeface="+mn-ea"/>
                          <a:cs typeface="+mn-cs"/>
                          <a:sym typeface="Arial"/>
                        </a:rPr>
                        <a:t>Smartphones</a:t>
                      </a:r>
                      <a:endParaRPr lang="en-US" sz="18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300"/>
                        </a:spcBef>
                      </a:pPr>
                      <a:r>
                        <a:rPr lang="en-US" sz="1800" b="1" i="0" u="none" strike="noStrike" cap="none" baseline="0" noProof="0" dirty="0">
                          <a:solidFill>
                            <a:schemeClr val="tx1"/>
                          </a:solidFill>
                          <a:latin typeface="+mn-lt"/>
                          <a:ea typeface="+mn-ea"/>
                          <a:cs typeface="+mn-cs"/>
                          <a:sym typeface="Arial"/>
                        </a:rPr>
                        <a:t>Opportunity Costs</a:t>
                      </a:r>
                    </a:p>
                    <a:p>
                      <a:pPr algn="ctr">
                        <a:spcBef>
                          <a:spcPts val="300"/>
                        </a:spcBef>
                      </a:pPr>
                      <a:r>
                        <a:rPr lang="en-US" sz="1800" b="1" i="0" u="none" strike="noStrike" cap="none" baseline="0" noProof="0" dirty="0">
                          <a:solidFill>
                            <a:schemeClr val="tx1"/>
                          </a:solidFill>
                          <a:latin typeface="+mn-lt"/>
                          <a:ea typeface="+mn-ea"/>
                          <a:cs typeface="+mn-cs"/>
                          <a:sym typeface="Arial"/>
                        </a:rPr>
                        <a:t>Wheat (bushels)</a:t>
                      </a:r>
                      <a:endParaRPr lang="en-US" sz="18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0381208"/>
                  </a:ext>
                </a:extLst>
              </a:tr>
              <a:tr h="406604">
                <a:tc>
                  <a:txBody>
                    <a:bodyPr/>
                    <a:lstStyle/>
                    <a:p>
                      <a:r>
                        <a:rPr lang="en-US" sz="1800" b="0" i="0" u="none" strike="noStrike" cap="none" baseline="0" noProof="0" dirty="0">
                          <a:solidFill>
                            <a:schemeClr val="tx1"/>
                          </a:solidFill>
                          <a:latin typeface="+mn-lt"/>
                          <a:ea typeface="+mn-ea"/>
                          <a:cs typeface="+mn-cs"/>
                          <a:sym typeface="Arial"/>
                        </a:rPr>
                        <a:t>China</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0.5 bushel of wheat</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2 smartphones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663252"/>
                  </a:ext>
                </a:extLst>
              </a:tr>
              <a:tr h="406604">
                <a:tc>
                  <a:txBody>
                    <a:bodyPr/>
                    <a:lstStyle/>
                    <a:p>
                      <a:r>
                        <a:rPr lang="en-US" sz="1800" b="0" i="0" u="none" strike="noStrike" cap="none" baseline="0" noProof="0" dirty="0">
                          <a:solidFill>
                            <a:schemeClr val="tx1"/>
                          </a:solidFill>
                          <a:latin typeface="+mn-lt"/>
                          <a:ea typeface="+mn-ea"/>
                          <a:cs typeface="+mn-cs"/>
                          <a:sym typeface="Arial"/>
                        </a:rPr>
                        <a:t>United States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2 bushels of wheat</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0.5 smartphone</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550497"/>
                  </a:ext>
                </a:extLst>
              </a:tr>
            </a:tbl>
          </a:graphicData>
        </a:graphic>
      </p:graphicFrame>
      <p:sp>
        <p:nvSpPr>
          <p:cNvPr id="5" name="Content Placeholder 4"/>
          <p:cNvSpPr>
            <a:spLocks noGrp="1"/>
          </p:cNvSpPr>
          <p:nvPr>
            <p:ph sz="quarter" idx="14"/>
          </p:nvPr>
        </p:nvSpPr>
        <p:spPr>
          <a:xfrm>
            <a:off x="457199" y="3218711"/>
            <a:ext cx="8218489" cy="3018577"/>
          </a:xfrm>
        </p:spPr>
        <p:txBody>
          <a:bodyPr/>
          <a:lstStyle/>
          <a:p>
            <a:pPr marL="0" lvl="0" indent="0">
              <a:buSzPts val="2200"/>
              <a:buNone/>
            </a:pPr>
            <a:r>
              <a:rPr lang="en-US" sz="2000" noProof="0" dirty="0"/>
              <a:t>This table shows what has to be given up to create each good: the opportunity cost.</a:t>
            </a:r>
          </a:p>
          <a:p>
            <a:pPr marL="0" lvl="0" indent="0">
              <a:buSzPts val="2200"/>
              <a:buNone/>
            </a:pPr>
            <a:r>
              <a:rPr lang="en-US" sz="2000" noProof="0" dirty="0"/>
              <a:t>If the nations were in </a:t>
            </a:r>
            <a:r>
              <a:rPr lang="en-US" sz="2000" b="1" noProof="0" dirty="0"/>
              <a:t>autarky</a:t>
            </a:r>
            <a:r>
              <a:rPr lang="en-US" sz="2000" noProof="0" dirty="0"/>
              <a:t>, a situation in which a country does not trade with other countries, these would also be the </a:t>
            </a:r>
            <a:r>
              <a:rPr lang="en-US" sz="2000" b="1" noProof="0" dirty="0"/>
              <a:t>relative</a:t>
            </a:r>
            <a:r>
              <a:rPr lang="en-US" sz="2000" i="1" noProof="0" dirty="0"/>
              <a:t> </a:t>
            </a:r>
            <a:r>
              <a:rPr lang="en-US" sz="2000" b="1" noProof="0" dirty="0"/>
              <a:t>prices</a:t>
            </a:r>
            <a:r>
              <a:rPr lang="en-US" sz="2000" noProof="0" dirty="0"/>
              <a:t> in each country: a smartphone would trade for half the price of a bushel of wheat in China and double the price of a bushel of wheat in America.</a:t>
            </a:r>
          </a:p>
          <a:p>
            <a:pPr marL="255600"/>
            <a:r>
              <a:rPr lang="en-US" sz="2000" noProof="0" dirty="0"/>
              <a:t>China would like to trade its smartphones for U.S. wheat, and vice versa.</a:t>
            </a:r>
          </a:p>
        </p:txBody>
      </p:sp>
    </p:spTree>
    <p:extLst>
      <p:ext uri="{BB962C8B-B14F-4D97-AF65-F5344CB8AC3E}">
        <p14:creationId xmlns:p14="http://schemas.microsoft.com/office/powerpoint/2010/main" val="27402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7.3 How Countries Gain From International Trade</a:t>
            </a:r>
          </a:p>
        </p:txBody>
      </p:sp>
      <p:sp>
        <p:nvSpPr>
          <p:cNvPr id="4" name="Content Placeholder 3"/>
          <p:cNvSpPr>
            <a:spLocks noGrp="1"/>
          </p:cNvSpPr>
          <p:nvPr>
            <p:ph sz="quarter" idx="13"/>
          </p:nvPr>
        </p:nvSpPr>
        <p:spPr>
          <a:xfrm>
            <a:off x="457200" y="1550720"/>
            <a:ext cx="7267903" cy="487087"/>
          </a:xfrm>
        </p:spPr>
        <p:txBody>
          <a:bodyPr/>
          <a:lstStyle/>
          <a:p>
            <a:pPr marL="0" lvl="0" indent="0">
              <a:spcBef>
                <a:spcPts val="0"/>
              </a:spcBef>
              <a:buSzPts val="1600"/>
              <a:buNone/>
            </a:pPr>
            <a:r>
              <a:rPr lang="en-US" sz="2000" b="1" noProof="0" dirty="0"/>
              <a:t>Explain how countries gain from international trade.</a:t>
            </a:r>
          </a:p>
        </p:txBody>
      </p:sp>
      <p:sp>
        <p:nvSpPr>
          <p:cNvPr id="5" name="Content Placeholder 4"/>
          <p:cNvSpPr>
            <a:spLocks noGrp="1"/>
          </p:cNvSpPr>
          <p:nvPr>
            <p:ph sz="quarter" idx="14"/>
          </p:nvPr>
        </p:nvSpPr>
        <p:spPr>
          <a:xfrm>
            <a:off x="457200" y="2262252"/>
            <a:ext cx="8229600" cy="3474522"/>
          </a:xfrm>
        </p:spPr>
        <p:txBody>
          <a:bodyPr/>
          <a:lstStyle/>
          <a:p>
            <a:pPr marL="0" lvl="0" indent="0">
              <a:spcBef>
                <a:spcPts val="0"/>
              </a:spcBef>
              <a:buSzPts val="2200"/>
              <a:buNone/>
            </a:pPr>
            <a:r>
              <a:rPr lang="en-US" noProof="0" dirty="0"/>
              <a:t>If countries did not trade, they would consume what they produced.</a:t>
            </a:r>
          </a:p>
          <a:p>
            <a:pPr marL="0" lvl="0" indent="0">
              <a:buSzPts val="2200"/>
              <a:buNone/>
            </a:pPr>
            <a:r>
              <a:rPr lang="en-US" noProof="0" dirty="0"/>
              <a:t>But if countries have different opportunity costs, they might each be willing to trade some of what they have a comparative advantage at producing for what the other country is (relatively) good at producing.</a:t>
            </a:r>
          </a:p>
          <a:p>
            <a:pPr marL="255600"/>
            <a:r>
              <a:rPr lang="en-US" noProof="0" dirty="0"/>
              <a:t>Both countries might be made better off by such a trade.</a:t>
            </a:r>
          </a:p>
        </p:txBody>
      </p:sp>
    </p:spTree>
    <p:extLst>
      <p:ext uri="{BB962C8B-B14F-4D97-AF65-F5344CB8AC3E}">
        <p14:creationId xmlns:p14="http://schemas.microsoft.com/office/powerpoint/2010/main" val="22668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Table 7.3 Production Without Trade</a:t>
            </a:r>
          </a:p>
        </p:txBody>
      </p:sp>
      <p:graphicFrame>
        <p:nvGraphicFramePr>
          <p:cNvPr id="3" name="Table 2"/>
          <p:cNvGraphicFramePr>
            <a:graphicFrameLocks noGrp="1"/>
          </p:cNvGraphicFramePr>
          <p:nvPr>
            <p:extLst>
              <p:ext uri="{D42A27DB-BD31-4B8C-83A1-F6EECF244321}">
                <p14:modId xmlns:p14="http://schemas.microsoft.com/office/powerpoint/2010/main" val="2095951277"/>
              </p:ext>
            </p:extLst>
          </p:nvPr>
        </p:nvGraphicFramePr>
        <p:xfrm>
          <a:off x="522514" y="1683205"/>
          <a:ext cx="8166813" cy="1365266"/>
        </p:xfrm>
        <a:graphic>
          <a:graphicData uri="http://schemas.openxmlformats.org/drawingml/2006/table">
            <a:tbl>
              <a:tblPr firstRow="1" bandRow="1">
                <a:tableStyleId>{2D5ABB26-0587-4C30-8999-92F81FD0307C}</a:tableStyleId>
              </a:tblPr>
              <a:tblGrid>
                <a:gridCol w="1644953">
                  <a:extLst>
                    <a:ext uri="{9D8B030D-6E8A-4147-A177-3AD203B41FA5}">
                      <a16:colId xmlns:a16="http://schemas.microsoft.com/office/drawing/2014/main" val="3568830245"/>
                    </a:ext>
                  </a:extLst>
                </a:gridCol>
                <a:gridCol w="3059289">
                  <a:extLst>
                    <a:ext uri="{9D8B030D-6E8A-4147-A177-3AD203B41FA5}">
                      <a16:colId xmlns:a16="http://schemas.microsoft.com/office/drawing/2014/main" val="4178108307"/>
                    </a:ext>
                  </a:extLst>
                </a:gridCol>
                <a:gridCol w="3462571">
                  <a:extLst>
                    <a:ext uri="{9D8B030D-6E8A-4147-A177-3AD203B41FA5}">
                      <a16:colId xmlns:a16="http://schemas.microsoft.com/office/drawing/2014/main" val="1660621043"/>
                    </a:ext>
                  </a:extLst>
                </a:gridCol>
              </a:tblGrid>
              <a:tr h="694706">
                <a:tc>
                  <a:txBody>
                    <a:bodyPr/>
                    <a:lstStyle/>
                    <a:p>
                      <a:pPr algn="ctr"/>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i="0" u="none" strike="noStrike" cap="none" baseline="0" noProof="0" dirty="0">
                          <a:solidFill>
                            <a:schemeClr val="tx1"/>
                          </a:solidFill>
                          <a:latin typeface="+mn-lt"/>
                          <a:ea typeface="+mn-ea"/>
                          <a:cs typeface="+mn-cs"/>
                          <a:sym typeface="Arial"/>
                        </a:rPr>
                        <a:t>Production and Consumption</a:t>
                      </a:r>
                    </a:p>
                    <a:p>
                      <a:pPr algn="ctr"/>
                      <a:r>
                        <a:rPr lang="en-US" sz="1600" b="1" i="0" u="none" strike="noStrike" cap="none" baseline="0" noProof="0" dirty="0">
                          <a:solidFill>
                            <a:schemeClr val="tx1"/>
                          </a:solidFill>
                          <a:latin typeface="+mn-lt"/>
                          <a:ea typeface="+mn-ea"/>
                          <a:cs typeface="+mn-cs"/>
                          <a:sym typeface="Arial"/>
                        </a:rPr>
                        <a:t>Smartphones</a:t>
                      </a:r>
                      <a:endParaRPr lang="en-US" sz="16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i="0" u="none" strike="noStrike" cap="none" baseline="0" noProof="0" dirty="0">
                          <a:solidFill>
                            <a:schemeClr val="tx1"/>
                          </a:solidFill>
                          <a:latin typeface="+mn-lt"/>
                          <a:ea typeface="+mn-ea"/>
                          <a:cs typeface="+mn-cs"/>
                          <a:sym typeface="Arial"/>
                        </a:rPr>
                        <a:t>Production and Consumption</a:t>
                      </a:r>
                    </a:p>
                    <a:p>
                      <a:pPr algn="ctr"/>
                      <a:r>
                        <a:rPr lang="en-US" sz="1600" b="1" i="0" u="none" strike="noStrike" cap="none" baseline="0" noProof="0" dirty="0">
                          <a:solidFill>
                            <a:schemeClr val="tx1"/>
                          </a:solidFill>
                          <a:latin typeface="+mn-lt"/>
                          <a:ea typeface="+mn-ea"/>
                          <a:cs typeface="+mn-cs"/>
                          <a:sym typeface="Arial"/>
                        </a:rPr>
                        <a:t>Wheat (bushels)</a:t>
                      </a:r>
                      <a:endParaRPr lang="en-US" sz="16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8720190"/>
                  </a:ext>
                </a:extLst>
              </a:tr>
              <a:tr h="313047">
                <a:tc>
                  <a:txBody>
                    <a:bodyPr/>
                    <a:lstStyle/>
                    <a:p>
                      <a:r>
                        <a:rPr lang="en-US" sz="1600" b="0" i="0" u="none" strike="noStrike" cap="none" baseline="0" noProof="0" dirty="0">
                          <a:solidFill>
                            <a:schemeClr val="tx1"/>
                          </a:solidFill>
                          <a:latin typeface="+mn-lt"/>
                          <a:ea typeface="+mn-ea"/>
                          <a:cs typeface="+mn-cs"/>
                          <a:sym typeface="Arial"/>
                        </a:rPr>
                        <a:t>China</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u="none" strike="noStrike" cap="none" baseline="0" noProof="0" dirty="0">
                          <a:solidFill>
                            <a:schemeClr val="tx1"/>
                          </a:solidFill>
                          <a:latin typeface="+mn-lt"/>
                          <a:ea typeface="+mn-ea"/>
                          <a:cs typeface="+mn-cs"/>
                          <a:sym typeface="Arial"/>
                        </a:rPr>
                        <a:t>1,000</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u="none" strike="noStrike" cap="none" baseline="0" noProof="0" dirty="0">
                          <a:solidFill>
                            <a:schemeClr val="tx1"/>
                          </a:solidFill>
                          <a:latin typeface="+mn-lt"/>
                          <a:ea typeface="+mn-ea"/>
                          <a:cs typeface="+mn-cs"/>
                          <a:sym typeface="Arial"/>
                        </a:rPr>
                        <a:t>1,500</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722816"/>
                  </a:ext>
                </a:extLst>
              </a:tr>
              <a:tr h="313047">
                <a:tc>
                  <a:txBody>
                    <a:bodyPr/>
                    <a:lstStyle/>
                    <a:p>
                      <a:r>
                        <a:rPr lang="en-US" sz="1600" b="0" i="0" u="none" strike="noStrike" cap="none" baseline="0" noProof="0" dirty="0">
                          <a:solidFill>
                            <a:schemeClr val="tx1"/>
                          </a:solidFill>
                          <a:latin typeface="+mn-lt"/>
                          <a:ea typeface="+mn-ea"/>
                          <a:cs typeface="+mn-cs"/>
                          <a:sym typeface="Arial"/>
                        </a:rPr>
                        <a:t>United States</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u="none" strike="noStrike" cap="none" baseline="0" noProof="0" dirty="0">
                          <a:solidFill>
                            <a:schemeClr val="tx1"/>
                          </a:solidFill>
                          <a:latin typeface="+mn-lt"/>
                          <a:ea typeface="+mn-ea"/>
                          <a:cs typeface="+mn-cs"/>
                          <a:sym typeface="Arial"/>
                        </a:rPr>
                        <a:t>1,500</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u="none" strike="noStrike" cap="none" baseline="0" noProof="0" dirty="0">
                          <a:solidFill>
                            <a:schemeClr val="tx1"/>
                          </a:solidFill>
                          <a:latin typeface="+mn-lt"/>
                          <a:ea typeface="+mn-ea"/>
                          <a:cs typeface="+mn-cs"/>
                          <a:sym typeface="Arial"/>
                        </a:rPr>
                        <a:t>9,000</a:t>
                      </a:r>
                      <a:endParaRPr lang="en-US" sz="16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927180"/>
                  </a:ext>
                </a:extLst>
              </a:tr>
            </a:tbl>
          </a:graphicData>
        </a:graphic>
      </p:graphicFrame>
      <p:sp>
        <p:nvSpPr>
          <p:cNvPr id="5" name="Content Placeholder 4"/>
          <p:cNvSpPr>
            <a:spLocks noGrp="1"/>
          </p:cNvSpPr>
          <p:nvPr>
            <p:ph sz="quarter" idx="14"/>
          </p:nvPr>
        </p:nvSpPr>
        <p:spPr>
          <a:xfrm>
            <a:off x="457200" y="3217805"/>
            <a:ext cx="8232128" cy="2052465"/>
          </a:xfrm>
        </p:spPr>
        <p:txBody>
          <a:bodyPr/>
          <a:lstStyle/>
          <a:p>
            <a:pPr marL="0" lvl="0" indent="0">
              <a:spcBef>
                <a:spcPts val="0"/>
              </a:spcBef>
              <a:buSzPts val="2200"/>
              <a:buNone/>
            </a:pPr>
            <a:r>
              <a:rPr lang="en-US" sz="2000" noProof="0" dirty="0">
                <a:solidFill>
                  <a:schemeClr val="tx1"/>
                </a:solidFill>
              </a:rPr>
              <a:t>Suppose that initially, each country has 1,000 hours to spend.</a:t>
            </a:r>
          </a:p>
          <a:p>
            <a:pPr marL="255600"/>
            <a:r>
              <a:rPr lang="en-US" sz="2000" noProof="0" dirty="0">
                <a:solidFill>
                  <a:schemeClr val="tx1"/>
                </a:solidFill>
              </a:rPr>
              <a:t>In that time, China might produce 1,000 smartphones and 1,500 bushels of wheat.</a:t>
            </a:r>
          </a:p>
          <a:p>
            <a:pPr marL="255600"/>
            <a:r>
              <a:rPr lang="en-US" sz="2000" noProof="0" dirty="0">
                <a:solidFill>
                  <a:schemeClr val="tx1"/>
                </a:solidFill>
              </a:rPr>
              <a:t>At the same time, the U.S. might produce 1,500 smartphones and 9,000 bushels of wheat.</a:t>
            </a:r>
          </a:p>
        </p:txBody>
      </p:sp>
      <p:sp>
        <p:nvSpPr>
          <p:cNvPr id="6" name="Content Placeholder 5"/>
          <p:cNvSpPr>
            <a:spLocks noGrp="1"/>
          </p:cNvSpPr>
          <p:nvPr>
            <p:ph sz="quarter" idx="15"/>
          </p:nvPr>
        </p:nvSpPr>
        <p:spPr>
          <a:xfrm>
            <a:off x="457200" y="5405691"/>
            <a:ext cx="8232128" cy="460719"/>
          </a:xfrm>
        </p:spPr>
        <p:txBody>
          <a:bodyPr/>
          <a:lstStyle/>
          <a:p>
            <a:pPr marL="432" indent="0">
              <a:buNone/>
            </a:pPr>
            <a:r>
              <a:rPr lang="en-US" sz="2000" noProof="0" dirty="0"/>
              <a:t>In total, 2,500 smartphones and 10,500 bushels of wheat are produced.</a:t>
            </a:r>
          </a:p>
        </p:txBody>
      </p:sp>
    </p:spTree>
    <p:extLst>
      <p:ext uri="{BB962C8B-B14F-4D97-AF65-F5344CB8AC3E}">
        <p14:creationId xmlns:p14="http://schemas.microsoft.com/office/powerpoint/2010/main" val="27316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Production in Autarky—Preparing for Trade</a:t>
            </a:r>
          </a:p>
        </p:txBody>
      </p:sp>
      <p:graphicFrame>
        <p:nvGraphicFramePr>
          <p:cNvPr id="3" name="Table 2"/>
          <p:cNvGraphicFramePr>
            <a:graphicFrameLocks noGrp="1"/>
          </p:cNvGraphicFramePr>
          <p:nvPr>
            <p:extLst>
              <p:ext uri="{D42A27DB-BD31-4B8C-83A1-F6EECF244321}">
                <p14:modId xmlns:p14="http://schemas.microsoft.com/office/powerpoint/2010/main" val="601036000"/>
              </p:ext>
            </p:extLst>
          </p:nvPr>
        </p:nvGraphicFramePr>
        <p:xfrm>
          <a:off x="539750" y="1657079"/>
          <a:ext cx="8150226" cy="1138457"/>
        </p:xfrm>
        <a:graphic>
          <a:graphicData uri="http://schemas.openxmlformats.org/drawingml/2006/table">
            <a:tbl>
              <a:tblPr firstRow="1" bandRow="1">
                <a:tableStyleId>{2D5ABB26-0587-4C30-8999-92F81FD0307C}</a:tableStyleId>
              </a:tblPr>
              <a:tblGrid>
                <a:gridCol w="3851628">
                  <a:extLst>
                    <a:ext uri="{9D8B030D-6E8A-4147-A177-3AD203B41FA5}">
                      <a16:colId xmlns:a16="http://schemas.microsoft.com/office/drawing/2014/main" val="4013054282"/>
                    </a:ext>
                  </a:extLst>
                </a:gridCol>
                <a:gridCol w="2427111">
                  <a:extLst>
                    <a:ext uri="{9D8B030D-6E8A-4147-A177-3AD203B41FA5}">
                      <a16:colId xmlns:a16="http://schemas.microsoft.com/office/drawing/2014/main" val="577358844"/>
                    </a:ext>
                  </a:extLst>
                </a:gridCol>
                <a:gridCol w="1871487">
                  <a:extLst>
                    <a:ext uri="{9D8B030D-6E8A-4147-A177-3AD203B41FA5}">
                      <a16:colId xmlns:a16="http://schemas.microsoft.com/office/drawing/2014/main" val="1342268109"/>
                    </a:ext>
                  </a:extLst>
                </a:gridCol>
              </a:tblGrid>
              <a:tr h="406917">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latin typeface="+mn-lt"/>
                        </a:rPr>
                        <a:t>Production and Consumption </a:t>
                      </a:r>
                      <a:r>
                        <a:rPr lang="en-US" sz="200" b="1" u="none" strike="noStrike" cap="none" dirty="0">
                          <a:latin typeface="+mn-lt"/>
                        </a:rPr>
                        <a:t>A right arrow</a:t>
                      </a:r>
                      <a:endParaRPr sz="200" b="1"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latin typeface="+mn-lt"/>
                        </a:rPr>
                        <a:t>Smartphones</a:t>
                      </a:r>
                      <a:endParaRPr sz="1800" b="1"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latin typeface="+mn-lt"/>
                        </a:rPr>
                        <a:t>Wheat</a:t>
                      </a:r>
                      <a:endParaRPr sz="1800" b="1"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6278178"/>
                  </a:ext>
                </a:extLst>
              </a:tr>
              <a:tr h="288802">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China</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rPr>
                        <a:t>4,000</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rPr>
                        <a:t>0</a:t>
                      </a:r>
                      <a:endParaRPr sz="14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9425606"/>
                  </a:ext>
                </a:extLst>
              </a:tr>
              <a:tr h="288802">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United States</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rPr>
                        <a:t>0</a:t>
                      </a:r>
                      <a:endParaRPr sz="14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rPr>
                        <a:t>12,000</a:t>
                      </a:r>
                      <a:endParaRPr sz="1800" u="none" strike="noStrike" cap="none" dirty="0">
                        <a:latin typeface="+mn-lt"/>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1394082"/>
                  </a:ext>
                </a:extLst>
              </a:tr>
            </a:tbl>
          </a:graphicData>
        </a:graphic>
      </p:graphicFrame>
      <p:graphicFrame>
        <p:nvGraphicFramePr>
          <p:cNvPr id="9" name="Object 8">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91724520"/>
              </p:ext>
            </p:extLst>
          </p:nvPr>
        </p:nvGraphicFramePr>
        <p:xfrm>
          <a:off x="3866692" y="1752204"/>
          <a:ext cx="297505" cy="223128"/>
        </p:xfrm>
        <a:graphic>
          <a:graphicData uri="http://schemas.openxmlformats.org/presentationml/2006/ole">
            <mc:AlternateContent xmlns:mc="http://schemas.openxmlformats.org/markup-compatibility/2006">
              <mc:Choice xmlns:v="urn:schemas-microsoft-com:vml" Requires="v">
                <p:oleObj name="Equation" r:id="rId2" imgW="203040" imgH="152280" progId="Equation.DSMT4">
                  <p:embed/>
                </p:oleObj>
              </mc:Choice>
              <mc:Fallback>
                <p:oleObj name="Equation" r:id="rId2" imgW="203040" imgH="152280" progId="Equation.DSMT4">
                  <p:embed/>
                  <p:pic>
                    <p:nvPicPr>
                      <p:cNvPr id="9" name="Object 8">
                        <a:extLst>
                          <a:ext uri="{C183D7F6-B498-43B3-948B-1728B52AA6E4}">
                            <adec:decorative xmlns:adec="http://schemas.microsoft.com/office/drawing/2017/decorative" val="1"/>
                          </a:ext>
                        </a:extLst>
                      </p:cNvPr>
                      <p:cNvPicPr/>
                      <p:nvPr/>
                    </p:nvPicPr>
                    <p:blipFill>
                      <a:blip r:embed="rId3"/>
                      <a:stretch>
                        <a:fillRect/>
                      </a:stretch>
                    </p:blipFill>
                    <p:spPr>
                      <a:xfrm>
                        <a:off x="3866692" y="1752204"/>
                        <a:ext cx="297505" cy="223128"/>
                      </a:xfrm>
                      <a:prstGeom prst="rect">
                        <a:avLst/>
                      </a:prstGeom>
                      <a:solidFill>
                        <a:schemeClr val="bg1"/>
                      </a:solidFill>
                    </p:spPr>
                  </p:pic>
                </p:oleObj>
              </mc:Fallback>
            </mc:AlternateContent>
          </a:graphicData>
        </a:graphic>
      </p:graphicFrame>
      <p:sp>
        <p:nvSpPr>
          <p:cNvPr id="5" name="Content Placeholder 4"/>
          <p:cNvSpPr>
            <a:spLocks noGrp="1"/>
          </p:cNvSpPr>
          <p:nvPr>
            <p:ph sz="quarter" idx="14"/>
          </p:nvPr>
        </p:nvSpPr>
        <p:spPr>
          <a:xfrm>
            <a:off x="457200" y="2926767"/>
            <a:ext cx="8232128" cy="1880365"/>
          </a:xfrm>
        </p:spPr>
        <p:txBody>
          <a:bodyPr/>
          <a:lstStyle/>
          <a:p>
            <a:pPr marL="0" lvl="0" indent="0">
              <a:buSzPts val="2200"/>
              <a:buNone/>
            </a:pPr>
            <a:r>
              <a:rPr lang="en-US" sz="2200" noProof="0" dirty="0"/>
              <a:t>Observe what happens if each country specializes in its comparative advantage:</a:t>
            </a:r>
          </a:p>
          <a:p>
            <a:pPr marL="255600"/>
            <a:r>
              <a:rPr lang="en-US" sz="2200" noProof="0" dirty="0"/>
              <a:t>China can produce 4,000 smartphones.</a:t>
            </a:r>
          </a:p>
          <a:p>
            <a:pPr marL="255600"/>
            <a:r>
              <a:rPr lang="en-US" sz="2200" noProof="0" dirty="0"/>
              <a:t>The U.S. can produce 12,000 bushels of wheat.</a:t>
            </a:r>
          </a:p>
        </p:txBody>
      </p:sp>
      <p:sp>
        <p:nvSpPr>
          <p:cNvPr id="6" name="Content Placeholder 5"/>
          <p:cNvSpPr>
            <a:spLocks noGrp="1"/>
          </p:cNvSpPr>
          <p:nvPr>
            <p:ph sz="quarter" idx="15"/>
          </p:nvPr>
        </p:nvSpPr>
        <p:spPr>
          <a:xfrm>
            <a:off x="457200" y="4925885"/>
            <a:ext cx="8232128" cy="1365663"/>
          </a:xfrm>
        </p:spPr>
        <p:txBody>
          <a:bodyPr/>
          <a:lstStyle/>
          <a:p>
            <a:pPr marL="0" lvl="0" indent="0">
              <a:buSzPts val="2200"/>
              <a:buNone/>
            </a:pPr>
            <a:r>
              <a:rPr lang="en-US" sz="2200" noProof="0" dirty="0"/>
              <a:t>In total, 4,000 smartphones and 12,000 bushels of wheat are produced.</a:t>
            </a:r>
          </a:p>
          <a:p>
            <a:pPr marL="255600"/>
            <a:r>
              <a:rPr lang="en-US" sz="2200" noProof="0" dirty="0"/>
              <a:t>Observe that more of both goods are produced.</a:t>
            </a:r>
          </a:p>
        </p:txBody>
      </p:sp>
    </p:spTree>
    <p:extLst>
      <p:ext uri="{BB962C8B-B14F-4D97-AF65-F5344CB8AC3E}">
        <p14:creationId xmlns:p14="http://schemas.microsoft.com/office/powerpoint/2010/main" val="19111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Deciding on Terms of Trade</a:t>
            </a:r>
          </a:p>
        </p:txBody>
      </p:sp>
      <p:sp>
        <p:nvSpPr>
          <p:cNvPr id="3" name="Content Placeholder 2"/>
          <p:cNvSpPr>
            <a:spLocks noGrp="1"/>
          </p:cNvSpPr>
          <p:nvPr>
            <p:ph sz="quarter" idx="13"/>
          </p:nvPr>
        </p:nvSpPr>
        <p:spPr>
          <a:xfrm>
            <a:off x="457201" y="1554920"/>
            <a:ext cx="8116784" cy="4663335"/>
          </a:xfrm>
        </p:spPr>
        <p:txBody>
          <a:bodyPr/>
          <a:lstStyle/>
          <a:p>
            <a:pPr marL="0" lvl="0" indent="0">
              <a:spcBef>
                <a:spcPts val="0"/>
              </a:spcBef>
              <a:buSzPts val="2200"/>
              <a:buNone/>
            </a:pPr>
            <a:r>
              <a:rPr lang="en-US" noProof="0" dirty="0"/>
              <a:t>The </a:t>
            </a:r>
            <a:r>
              <a:rPr lang="en-US" b="1" noProof="0" dirty="0"/>
              <a:t>terms of trade</a:t>
            </a:r>
            <a:r>
              <a:rPr lang="en-US" i="1" noProof="0" dirty="0"/>
              <a:t> </a:t>
            </a:r>
            <a:r>
              <a:rPr lang="en-US" noProof="0" dirty="0"/>
              <a:t>is the ratio at which a country can trade its exports for imports from other countries.</a:t>
            </a:r>
          </a:p>
          <a:p>
            <a:pPr marL="0" lvl="0" indent="0">
              <a:buSzPts val="2200"/>
              <a:buNone/>
            </a:pPr>
            <a:r>
              <a:rPr lang="en-US" noProof="0" dirty="0"/>
              <a:t>No country would accept terms of trade worse than its opportunity cost—it would be better off producing by itself the goods that it was importing.</a:t>
            </a:r>
          </a:p>
          <a:p>
            <a:pPr marL="255600"/>
            <a:r>
              <a:rPr lang="en-US" noProof="0" dirty="0"/>
              <a:t>Terms of trade of one-for-one could be acceptable to both China and the United States.</a:t>
            </a:r>
          </a:p>
          <a:p>
            <a:pPr marL="255600"/>
            <a:r>
              <a:rPr lang="en-US" noProof="0" dirty="0"/>
              <a:t>With these terms, they might trade 1,500 smartphones for 1,500 bushels of wheat, ending with the consumption on the following slide:</a:t>
            </a:r>
          </a:p>
        </p:txBody>
      </p:sp>
    </p:spTree>
    <p:extLst>
      <p:ext uri="{BB962C8B-B14F-4D97-AF65-F5344CB8AC3E}">
        <p14:creationId xmlns:p14="http://schemas.microsoft.com/office/powerpoint/2010/main" val="36205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Table 7.4 Gains From Trade for China and the United States</a:t>
            </a:r>
          </a:p>
        </p:txBody>
      </p:sp>
      <p:pic>
        <p:nvPicPr>
          <p:cNvPr id="3" name="Picture 2" descr="A table lists gains from trade for China and the United States. For long description in Notes pane, press F6."/>
          <p:cNvPicPr>
            <a:picLocks noChangeAspect="1"/>
          </p:cNvPicPr>
          <p:nvPr/>
        </p:nvPicPr>
        <p:blipFill>
          <a:blip r:embed="rId3"/>
          <a:stretch>
            <a:fillRect/>
          </a:stretch>
        </p:blipFill>
        <p:spPr>
          <a:xfrm>
            <a:off x="1063852" y="1583740"/>
            <a:ext cx="7016296" cy="4655618"/>
          </a:xfrm>
          <a:prstGeom prst="rect">
            <a:avLst/>
          </a:prstGeom>
        </p:spPr>
      </p:pic>
    </p:spTree>
    <p:extLst>
      <p:ext uri="{BB962C8B-B14F-4D97-AF65-F5344CB8AC3E}">
        <p14:creationId xmlns:p14="http://schemas.microsoft.com/office/powerpoint/2010/main" val="38577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Why Don’t We See Complete Specialization?</a:t>
            </a:r>
          </a:p>
        </p:txBody>
      </p:sp>
      <p:sp>
        <p:nvSpPr>
          <p:cNvPr id="3" name="Content Placeholder 2"/>
          <p:cNvSpPr>
            <a:spLocks noGrp="1"/>
          </p:cNvSpPr>
          <p:nvPr>
            <p:ph sz="quarter" idx="13"/>
          </p:nvPr>
        </p:nvSpPr>
        <p:spPr>
          <a:xfrm>
            <a:off x="457200" y="1554920"/>
            <a:ext cx="8232775" cy="4497537"/>
          </a:xfrm>
        </p:spPr>
        <p:txBody>
          <a:bodyPr/>
          <a:lstStyle/>
          <a:p>
            <a:pPr marL="0" lvl="0" indent="0">
              <a:spcBef>
                <a:spcPts val="0"/>
              </a:spcBef>
              <a:buSzPts val="2200"/>
              <a:buNone/>
            </a:pPr>
            <a:r>
              <a:rPr lang="en-US" noProof="0" dirty="0"/>
              <a:t>In the real world, products are not generally produced by only one nation. Reasons include:</a:t>
            </a:r>
          </a:p>
          <a:p>
            <a:pPr marL="255600"/>
            <a:r>
              <a:rPr lang="en-US" noProof="0" dirty="0">
                <a:solidFill>
                  <a:schemeClr val="dk2"/>
                </a:solidFill>
              </a:rPr>
              <a:t>Not all goods and services can be traded internationally (medical services, for example).</a:t>
            </a:r>
            <a:endParaRPr lang="en-US" noProof="0" dirty="0"/>
          </a:p>
          <a:p>
            <a:pPr marL="255600"/>
            <a:r>
              <a:rPr lang="en-US" noProof="0" dirty="0"/>
              <a:t>Production of many goods involves increasing opportunity costs (so small amounts of production are likely to take place in several countries).</a:t>
            </a:r>
          </a:p>
          <a:p>
            <a:pPr marL="255600"/>
            <a:r>
              <a:rPr lang="en-US" noProof="0" dirty="0">
                <a:solidFill>
                  <a:schemeClr val="dk2"/>
                </a:solidFill>
              </a:rPr>
              <a:t>Tastes for products differ (cars, for example); countries might have comparative advantages in different sub-types of products.</a:t>
            </a:r>
            <a:endParaRPr lang="en-US" noProof="0" dirty="0"/>
          </a:p>
        </p:txBody>
      </p:sp>
    </p:spTree>
    <p:extLst>
      <p:ext uri="{BB962C8B-B14F-4D97-AF65-F5344CB8AC3E}">
        <p14:creationId xmlns:p14="http://schemas.microsoft.com/office/powerpoint/2010/main" val="103739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Does Anyone Lose as a Result of International Trade?</a:t>
            </a:r>
          </a:p>
        </p:txBody>
      </p:sp>
      <p:sp>
        <p:nvSpPr>
          <p:cNvPr id="4" name="Content Placeholder 3"/>
          <p:cNvSpPr>
            <a:spLocks noGrp="1"/>
          </p:cNvSpPr>
          <p:nvPr>
            <p:ph sz="quarter" idx="13"/>
          </p:nvPr>
        </p:nvSpPr>
        <p:spPr>
          <a:xfrm>
            <a:off x="457200" y="1552575"/>
            <a:ext cx="8232128" cy="1333130"/>
          </a:xfrm>
        </p:spPr>
        <p:txBody>
          <a:bodyPr/>
          <a:lstStyle/>
          <a:p>
            <a:pPr marL="0" lvl="0" indent="0">
              <a:spcBef>
                <a:spcPts val="0"/>
              </a:spcBef>
              <a:buSzPts val="2200"/>
              <a:buNone/>
            </a:pPr>
            <a:r>
              <a:rPr lang="en-US" sz="2200" noProof="0" dirty="0"/>
              <a:t>So far, we have made it appear that international trade is going to be good for everybody.</a:t>
            </a:r>
          </a:p>
          <a:p>
            <a:pPr marL="255600"/>
            <a:r>
              <a:rPr lang="en-US" sz="2200" noProof="0" dirty="0">
                <a:solidFill>
                  <a:schemeClr val="dk2"/>
                </a:solidFill>
              </a:rPr>
              <a:t>But this is true only on a national level.</a:t>
            </a:r>
            <a:endParaRPr lang="en-US" sz="2200" noProof="0" dirty="0"/>
          </a:p>
        </p:txBody>
      </p:sp>
      <p:sp>
        <p:nvSpPr>
          <p:cNvPr id="5" name="Content Placeholder 4"/>
          <p:cNvSpPr>
            <a:spLocks noGrp="1"/>
          </p:cNvSpPr>
          <p:nvPr>
            <p:ph sz="quarter" idx="14"/>
          </p:nvPr>
        </p:nvSpPr>
        <p:spPr>
          <a:xfrm>
            <a:off x="457200" y="2980707"/>
            <a:ext cx="8232128" cy="1923802"/>
          </a:xfrm>
        </p:spPr>
        <p:txBody>
          <a:bodyPr/>
          <a:lstStyle/>
          <a:p>
            <a:pPr marL="0" lvl="0" indent="0">
              <a:buSzPts val="2200"/>
              <a:buNone/>
            </a:pPr>
            <a:r>
              <a:rPr lang="en-US" sz="2200" noProof="0" dirty="0"/>
              <a:t>Some individual firms and consumers will lose out due to international trade. In our example:</a:t>
            </a:r>
          </a:p>
          <a:p>
            <a:pPr marL="255600"/>
            <a:r>
              <a:rPr lang="en-US" sz="2200" noProof="0" dirty="0">
                <a:solidFill>
                  <a:schemeClr val="dk2"/>
                </a:solidFill>
              </a:rPr>
              <a:t>Chinese wheat farms and their workers</a:t>
            </a:r>
            <a:endParaRPr lang="en-US" sz="2200" noProof="0" dirty="0"/>
          </a:p>
          <a:p>
            <a:pPr marL="255600"/>
            <a:r>
              <a:rPr lang="en-US" sz="2200" noProof="0" dirty="0"/>
              <a:t>U.S. smartphones firms and their workers</a:t>
            </a:r>
          </a:p>
        </p:txBody>
      </p:sp>
      <p:sp>
        <p:nvSpPr>
          <p:cNvPr id="6" name="Content Placeholder 5"/>
          <p:cNvSpPr>
            <a:spLocks noGrp="1"/>
          </p:cNvSpPr>
          <p:nvPr>
            <p:ph sz="quarter" idx="15"/>
          </p:nvPr>
        </p:nvSpPr>
        <p:spPr>
          <a:xfrm>
            <a:off x="457200" y="4999511"/>
            <a:ext cx="8232128" cy="1175658"/>
          </a:xfrm>
        </p:spPr>
        <p:txBody>
          <a:bodyPr/>
          <a:lstStyle/>
          <a:p>
            <a:pPr marL="0" indent="0">
              <a:buNone/>
            </a:pPr>
            <a:r>
              <a:rPr lang="en-US" sz="2200" noProof="0" dirty="0"/>
              <a:t>These groups would likely ask their governments to implement protectionist measures like tariffs and quotas in order to protect them from foreign competition.</a:t>
            </a:r>
          </a:p>
        </p:txBody>
      </p:sp>
    </p:spTree>
    <p:extLst>
      <p:ext uri="{BB962C8B-B14F-4D97-AF65-F5344CB8AC3E}">
        <p14:creationId xmlns:p14="http://schemas.microsoft.com/office/powerpoint/2010/main" val="372620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normAutofit/>
          </a:bodyPr>
          <a:lstStyle/>
          <a:p>
            <a:r>
              <a:rPr lang="en-US" sz="3000" noProof="0" dirty="0">
                <a:solidFill>
                  <a:schemeClr val="tx2"/>
                </a:solidFill>
              </a:rPr>
              <a:t>Apply the Concept: Who Gains and Who Loses from U.S. Trade With China? </a:t>
            </a:r>
            <a:r>
              <a:rPr lang="en-US" sz="2000" b="0" noProof="0" dirty="0">
                <a:solidFill>
                  <a:schemeClr val="tx2"/>
                </a:solidFill>
              </a:rPr>
              <a:t>(1 of 3)</a:t>
            </a:r>
            <a:endParaRPr lang="en-US" sz="2000" noProof="0" dirty="0">
              <a:solidFill>
                <a:schemeClr val="tx2"/>
              </a:solidFill>
            </a:endParaRPr>
          </a:p>
        </p:txBody>
      </p:sp>
      <p:pic>
        <p:nvPicPr>
          <p:cNvPr id="8" name="Picture 7" descr="A graph compares imports and exports of goods between the United States and China, from 1985 to 2020. For long description in Notes pane, press F6.">
            <a:extLst>
              <a:ext uri="{FF2B5EF4-FFF2-40B4-BE49-F238E27FC236}">
                <a16:creationId xmlns:a16="http://schemas.microsoft.com/office/drawing/2014/main" id="{06856277-B958-E269-902A-BF1796AA6908}"/>
              </a:ext>
            </a:extLst>
          </p:cNvPr>
          <p:cNvPicPr>
            <a:picLocks noChangeAspect="1"/>
          </p:cNvPicPr>
          <p:nvPr/>
        </p:nvPicPr>
        <p:blipFill>
          <a:blip r:embed="rId3"/>
          <a:stretch>
            <a:fillRect/>
          </a:stretch>
        </p:blipFill>
        <p:spPr>
          <a:xfrm>
            <a:off x="926414" y="1623304"/>
            <a:ext cx="7291173" cy="2985198"/>
          </a:xfrm>
          <a:prstGeom prst="rect">
            <a:avLst/>
          </a:prstGeom>
        </p:spPr>
      </p:pic>
      <p:sp>
        <p:nvSpPr>
          <p:cNvPr id="6" name="Content Placeholder 5"/>
          <p:cNvSpPr>
            <a:spLocks noGrp="1"/>
          </p:cNvSpPr>
          <p:nvPr>
            <p:ph sz="quarter" idx="14"/>
          </p:nvPr>
        </p:nvSpPr>
        <p:spPr>
          <a:xfrm>
            <a:off x="457200" y="4777796"/>
            <a:ext cx="8229600" cy="1477218"/>
          </a:xfrm>
        </p:spPr>
        <p:txBody>
          <a:bodyPr anchor="t">
            <a:normAutofit lnSpcReduction="10000"/>
          </a:bodyPr>
          <a:lstStyle/>
          <a:p>
            <a:pPr marL="0" lvl="0" indent="0">
              <a:buSzPts val="2200"/>
              <a:buNone/>
            </a:pPr>
            <a:r>
              <a:rPr lang="en-US" sz="2000" noProof="0" dirty="0"/>
              <a:t>As China has adopted more market-based reforms, its exports have increased greatly.</a:t>
            </a:r>
          </a:p>
          <a:p>
            <a:pPr marL="0" lvl="0" indent="0">
              <a:buSzPts val="2200"/>
              <a:buNone/>
            </a:pPr>
            <a:r>
              <a:rPr lang="en-US" sz="2000" noProof="0" dirty="0"/>
              <a:t>Chinese exports to the United States are now worth many times more than U.S. exports to China.</a:t>
            </a:r>
          </a:p>
        </p:txBody>
      </p:sp>
    </p:spTree>
    <p:extLst>
      <p:ext uri="{BB962C8B-B14F-4D97-AF65-F5344CB8AC3E}">
        <p14:creationId xmlns:p14="http://schemas.microsoft.com/office/powerpoint/2010/main" val="307564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Apply the Concept: Who Gains and Who Loses from U.S. Trade With China? </a:t>
            </a:r>
            <a:r>
              <a:rPr lang="en-US" sz="2000" b="0" noProof="0" dirty="0">
                <a:solidFill>
                  <a:schemeClr val="tx2"/>
                </a:solidFill>
              </a:rPr>
              <a:t>(2 of 3)</a:t>
            </a:r>
            <a:endParaRPr lang="en-US" sz="2000" noProof="0" dirty="0">
              <a:solidFill>
                <a:schemeClr val="tx2"/>
              </a:solidFill>
            </a:endParaRPr>
          </a:p>
        </p:txBody>
      </p:sp>
      <p:sp>
        <p:nvSpPr>
          <p:cNvPr id="6" name="Content Placeholder 5"/>
          <p:cNvSpPr>
            <a:spLocks noGrp="1"/>
          </p:cNvSpPr>
          <p:nvPr>
            <p:ph sz="quarter" idx="15"/>
          </p:nvPr>
        </p:nvSpPr>
        <p:spPr>
          <a:xfrm>
            <a:off x="457201" y="1558413"/>
            <a:ext cx="3042356" cy="4492431"/>
          </a:xfrm>
        </p:spPr>
        <p:txBody>
          <a:bodyPr/>
          <a:lstStyle/>
          <a:p>
            <a:pPr marL="0" lvl="0" indent="0">
              <a:buSzPts val="2200"/>
              <a:buNone/>
            </a:pPr>
            <a:r>
              <a:rPr lang="en-US" sz="2200" noProof="0" dirty="0"/>
              <a:t>Many of the goods imported from China were previously manufactured in the U.S.</a:t>
            </a:r>
          </a:p>
          <a:p>
            <a:pPr marL="0" lvl="0" indent="0">
              <a:buSzPts val="2200"/>
              <a:buNone/>
            </a:pPr>
            <a:r>
              <a:rPr lang="en-US" sz="2200" noProof="0" dirty="0"/>
              <a:t>Lower-income consumers benefit from the increased availability of these goods; so do the firms at which they spend their saved money.</a:t>
            </a:r>
          </a:p>
        </p:txBody>
      </p:sp>
      <p:pic>
        <p:nvPicPr>
          <p:cNvPr id="7" name="Picture 6" descr="A pie chart illustrates the distribution of United States imports of goods from China by categories of product. For long description in Notes pane, press F6.">
            <a:extLst>
              <a:ext uri="{FF2B5EF4-FFF2-40B4-BE49-F238E27FC236}">
                <a16:creationId xmlns:a16="http://schemas.microsoft.com/office/drawing/2014/main" id="{D64C20DB-52EF-0DFD-F187-D43E0FDE7C72}"/>
              </a:ext>
            </a:extLst>
          </p:cNvPr>
          <p:cNvPicPr>
            <a:picLocks noChangeAspect="1"/>
          </p:cNvPicPr>
          <p:nvPr/>
        </p:nvPicPr>
        <p:blipFill>
          <a:blip r:embed="rId3"/>
          <a:stretch>
            <a:fillRect/>
          </a:stretch>
        </p:blipFill>
        <p:spPr>
          <a:xfrm>
            <a:off x="4247384" y="2023359"/>
            <a:ext cx="4439416" cy="3694692"/>
          </a:xfrm>
          <a:prstGeom prst="rect">
            <a:avLst/>
          </a:prstGeom>
        </p:spPr>
      </p:pic>
    </p:spTree>
    <p:extLst>
      <p:ext uri="{BB962C8B-B14F-4D97-AF65-F5344CB8AC3E}">
        <p14:creationId xmlns:p14="http://schemas.microsoft.com/office/powerpoint/2010/main" val="92007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Chapter Outline</a:t>
            </a:r>
          </a:p>
        </p:txBody>
      </p:sp>
      <p:sp>
        <p:nvSpPr>
          <p:cNvPr id="3" name="Content Placeholder 2"/>
          <p:cNvSpPr>
            <a:spLocks noGrp="1"/>
          </p:cNvSpPr>
          <p:nvPr>
            <p:ph sz="quarter" idx="13"/>
          </p:nvPr>
        </p:nvSpPr>
        <p:spPr>
          <a:xfrm>
            <a:off x="457200" y="1554921"/>
            <a:ext cx="8232775" cy="3398080"/>
          </a:xfrm>
        </p:spPr>
        <p:txBody>
          <a:bodyPr/>
          <a:lstStyle/>
          <a:p>
            <a:pPr marL="0" lvl="0" indent="0">
              <a:spcBef>
                <a:spcPts val="0"/>
              </a:spcBef>
              <a:buSzPts val="2200"/>
              <a:buNone/>
            </a:pPr>
            <a:r>
              <a:rPr lang="en-US" b="1" noProof="0" dirty="0">
                <a:solidFill>
                  <a:srgbClr val="007FA3"/>
                </a:solidFill>
              </a:rPr>
              <a:t>7.1</a:t>
            </a:r>
            <a:r>
              <a:rPr lang="en-US" b="1" noProof="0" dirty="0">
                <a:solidFill>
                  <a:srgbClr val="0070C0"/>
                </a:solidFill>
              </a:rPr>
              <a:t> </a:t>
            </a:r>
            <a:r>
              <a:rPr lang="en-US" noProof="0" dirty="0"/>
              <a:t>The United States in the International Economy</a:t>
            </a:r>
          </a:p>
          <a:p>
            <a:pPr marL="0" lvl="0" indent="0">
              <a:buSzPts val="2200"/>
              <a:buNone/>
            </a:pPr>
            <a:r>
              <a:rPr lang="en-US" b="1" noProof="0" dirty="0">
                <a:solidFill>
                  <a:srgbClr val="007FA3"/>
                </a:solidFill>
              </a:rPr>
              <a:t>7.2</a:t>
            </a:r>
            <a:r>
              <a:rPr lang="en-US" b="1" noProof="0" dirty="0">
                <a:solidFill>
                  <a:srgbClr val="0070C0"/>
                </a:solidFill>
              </a:rPr>
              <a:t> </a:t>
            </a:r>
            <a:r>
              <a:rPr lang="en-US" noProof="0" dirty="0"/>
              <a:t>Comparative Advantage in International Trade</a:t>
            </a:r>
          </a:p>
          <a:p>
            <a:pPr marL="0" lvl="0" indent="0">
              <a:buSzPts val="2200"/>
              <a:buNone/>
            </a:pPr>
            <a:r>
              <a:rPr lang="en-US" b="1" noProof="0" dirty="0">
                <a:solidFill>
                  <a:srgbClr val="007FA3"/>
                </a:solidFill>
              </a:rPr>
              <a:t>7.3</a:t>
            </a:r>
            <a:r>
              <a:rPr lang="en-US" b="1" noProof="0" dirty="0">
                <a:solidFill>
                  <a:srgbClr val="0070C0"/>
                </a:solidFill>
              </a:rPr>
              <a:t> </a:t>
            </a:r>
            <a:r>
              <a:rPr lang="en-US" noProof="0" dirty="0"/>
              <a:t>How Countries Gain from International Trade</a:t>
            </a:r>
          </a:p>
          <a:p>
            <a:pPr marL="0" lvl="0" indent="0">
              <a:buSzPts val="2200"/>
              <a:buNone/>
            </a:pPr>
            <a:r>
              <a:rPr lang="en-US" b="1" noProof="0" dirty="0">
                <a:solidFill>
                  <a:srgbClr val="007FA3"/>
                </a:solidFill>
              </a:rPr>
              <a:t>7.4</a:t>
            </a:r>
            <a:r>
              <a:rPr lang="en-US" noProof="0" dirty="0">
                <a:solidFill>
                  <a:srgbClr val="0070C0"/>
                </a:solidFill>
              </a:rPr>
              <a:t> </a:t>
            </a:r>
            <a:r>
              <a:rPr lang="en-US" noProof="0" dirty="0"/>
              <a:t>Government Policies That Restrict International Trade</a:t>
            </a:r>
          </a:p>
          <a:p>
            <a:pPr marL="0" lvl="0" indent="0">
              <a:buSzPts val="2200"/>
              <a:buNone/>
            </a:pPr>
            <a:r>
              <a:rPr lang="en-US" b="1" noProof="0" dirty="0">
                <a:solidFill>
                  <a:srgbClr val="007FA3"/>
                </a:solidFill>
              </a:rPr>
              <a:t>7.5</a:t>
            </a:r>
            <a:r>
              <a:rPr lang="en-US" b="1" noProof="0" dirty="0">
                <a:solidFill>
                  <a:srgbClr val="0070C0"/>
                </a:solidFill>
              </a:rPr>
              <a:t> </a:t>
            </a:r>
            <a:r>
              <a:rPr lang="en-US" noProof="0" dirty="0"/>
              <a:t>The Debate over Trade Policies and Globalization</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solidFill>
                  <a:schemeClr val="tx2"/>
                </a:solidFill>
              </a:rPr>
              <a:t>Apply the Concept: Who Gains and Who Loses from U.S. Trade With China? </a:t>
            </a:r>
            <a:r>
              <a:rPr lang="en-US" sz="2000" b="0" noProof="0" dirty="0">
                <a:solidFill>
                  <a:schemeClr val="tx2"/>
                </a:solidFill>
              </a:rPr>
              <a:t>(3 of 3)</a:t>
            </a:r>
            <a:endParaRPr lang="en-US" sz="2000" noProof="0" dirty="0">
              <a:solidFill>
                <a:schemeClr val="tx2"/>
              </a:solidFill>
            </a:endParaRPr>
          </a:p>
        </p:txBody>
      </p:sp>
      <p:pic>
        <p:nvPicPr>
          <p:cNvPr id="7" name="Picture 6" descr="A graph depicts manufacturing employment as a percentage of total non farm employment between 1939 and 2020. For long description in Notes pane, press F6.">
            <a:extLst>
              <a:ext uri="{FF2B5EF4-FFF2-40B4-BE49-F238E27FC236}">
                <a16:creationId xmlns:a16="http://schemas.microsoft.com/office/drawing/2014/main" id="{175A8061-2EDD-D327-F62B-D482D1AE550C}"/>
              </a:ext>
            </a:extLst>
          </p:cNvPr>
          <p:cNvPicPr>
            <a:picLocks noChangeAspect="1"/>
          </p:cNvPicPr>
          <p:nvPr/>
        </p:nvPicPr>
        <p:blipFill>
          <a:blip r:embed="rId3"/>
          <a:stretch>
            <a:fillRect/>
          </a:stretch>
        </p:blipFill>
        <p:spPr>
          <a:xfrm>
            <a:off x="1016677" y="1546921"/>
            <a:ext cx="7110647" cy="2872393"/>
          </a:xfrm>
          <a:prstGeom prst="rect">
            <a:avLst/>
          </a:prstGeom>
        </p:spPr>
      </p:pic>
      <p:sp>
        <p:nvSpPr>
          <p:cNvPr id="9" name="Content Placeholder 8"/>
          <p:cNvSpPr>
            <a:spLocks noGrp="1"/>
          </p:cNvSpPr>
          <p:nvPr>
            <p:ph sz="quarter" idx="15"/>
          </p:nvPr>
        </p:nvSpPr>
        <p:spPr>
          <a:xfrm>
            <a:off x="457200" y="4573599"/>
            <a:ext cx="7968343" cy="1700605"/>
          </a:xfrm>
        </p:spPr>
        <p:txBody>
          <a:bodyPr/>
          <a:lstStyle/>
          <a:p>
            <a:pPr marL="0" lvl="0" indent="0">
              <a:spcBef>
                <a:spcPts val="0"/>
              </a:spcBef>
              <a:buSzPts val="2200"/>
              <a:buNone/>
            </a:pPr>
            <a:r>
              <a:rPr lang="en-US" sz="2000" noProof="0" dirty="0"/>
              <a:t>The increased competition from Chinese manufacturers has hurt many U.S. manufacturing firms and their workers; though manufacturing employment had been falling long before the “China Shock” began in around 2001. The effect of the China Shock has been greatest in the Midwest and Southeast.</a:t>
            </a:r>
          </a:p>
        </p:txBody>
      </p:sp>
    </p:spTree>
    <p:extLst>
      <p:ext uri="{BB962C8B-B14F-4D97-AF65-F5344CB8AC3E}">
        <p14:creationId xmlns:p14="http://schemas.microsoft.com/office/powerpoint/2010/main" val="3331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Where Does Comparative Advantage Come From? </a:t>
            </a:r>
            <a:r>
              <a:rPr lang="en-US" sz="2000" b="0" noProof="0" dirty="0"/>
              <a:t>(1 of 2)</a:t>
            </a:r>
            <a:endParaRPr lang="en-US" sz="2000" noProof="0" dirty="0"/>
          </a:p>
        </p:txBody>
      </p:sp>
      <p:sp>
        <p:nvSpPr>
          <p:cNvPr id="4" name="Content Placeholder 3"/>
          <p:cNvSpPr>
            <a:spLocks noGrp="1"/>
          </p:cNvSpPr>
          <p:nvPr>
            <p:ph sz="quarter" idx="13"/>
          </p:nvPr>
        </p:nvSpPr>
        <p:spPr>
          <a:xfrm>
            <a:off x="457200" y="1541087"/>
            <a:ext cx="8229600" cy="2286330"/>
          </a:xfrm>
        </p:spPr>
        <p:txBody>
          <a:bodyPr/>
          <a:lstStyle/>
          <a:p>
            <a:pPr marL="0" lvl="0" indent="0">
              <a:spcBef>
                <a:spcPts val="0"/>
              </a:spcBef>
              <a:buSzPts val="2200"/>
              <a:buNone/>
            </a:pPr>
            <a:r>
              <a:rPr lang="en-US" sz="2000" noProof="0" dirty="0">
                <a:solidFill>
                  <a:schemeClr val="tx1"/>
                </a:solidFill>
              </a:rPr>
              <a:t>Comparative advantage can derive from a variety of sources:</a:t>
            </a:r>
          </a:p>
          <a:p>
            <a:pPr marL="0" lvl="0" indent="0">
              <a:buSzPts val="2200"/>
              <a:buNone/>
            </a:pPr>
            <a:r>
              <a:rPr lang="en-US" sz="2000" b="1" noProof="0" dirty="0">
                <a:solidFill>
                  <a:schemeClr val="tx1"/>
                </a:solidFill>
              </a:rPr>
              <a:t>Climate and natural resources</a:t>
            </a:r>
          </a:p>
          <a:p>
            <a:pPr marL="255600">
              <a:buSzPts val="2200"/>
            </a:pPr>
            <a:r>
              <a:rPr lang="en-US" sz="2000" noProof="0" dirty="0">
                <a:solidFill>
                  <a:schemeClr val="tx1"/>
                </a:solidFill>
              </a:rPr>
              <a:t>Some nations are better suited to particular types of production; particularly important for agricultural goods.</a:t>
            </a:r>
          </a:p>
          <a:p>
            <a:pPr marL="255600">
              <a:buSzPts val="2200"/>
            </a:pPr>
            <a:r>
              <a:rPr lang="en-US" sz="2000" b="1" noProof="0" dirty="0">
                <a:solidFill>
                  <a:schemeClr val="tx1"/>
                </a:solidFill>
              </a:rPr>
              <a:t>Example: </a:t>
            </a:r>
            <a:r>
              <a:rPr lang="en-US" sz="2000" noProof="0" dirty="0">
                <a:solidFill>
                  <a:schemeClr val="tx1"/>
                </a:solidFill>
              </a:rPr>
              <a:t>Bananas in Costa Rica v</a:t>
            </a:r>
            <a:r>
              <a:rPr lang="en-US" sz="100" noProof="0" dirty="0">
                <a:solidFill>
                  <a:schemeClr val="tx1"/>
                </a:solidFill>
              </a:rPr>
              <a:t>ersu</a:t>
            </a:r>
            <a:r>
              <a:rPr lang="en-US" sz="2000" noProof="0" dirty="0">
                <a:solidFill>
                  <a:schemeClr val="tx1"/>
                </a:solidFill>
              </a:rPr>
              <a:t>s wheat in the U.S.</a:t>
            </a:r>
          </a:p>
        </p:txBody>
      </p:sp>
      <p:sp>
        <p:nvSpPr>
          <p:cNvPr id="5" name="Content Placeholder 4"/>
          <p:cNvSpPr>
            <a:spLocks noGrp="1"/>
          </p:cNvSpPr>
          <p:nvPr>
            <p:ph sz="quarter" idx="14"/>
          </p:nvPr>
        </p:nvSpPr>
        <p:spPr>
          <a:xfrm>
            <a:off x="457200" y="4058984"/>
            <a:ext cx="8229600" cy="2092984"/>
          </a:xfrm>
        </p:spPr>
        <p:txBody>
          <a:bodyPr/>
          <a:lstStyle/>
          <a:p>
            <a:pPr marL="0" lvl="0" indent="0">
              <a:buSzPts val="2200"/>
              <a:buNone/>
            </a:pPr>
            <a:r>
              <a:rPr lang="en-US" sz="2000" b="1" noProof="0" dirty="0">
                <a:solidFill>
                  <a:schemeClr val="tx1"/>
                </a:solidFill>
              </a:rPr>
              <a:t>Relative abundance of labor and/or capital</a:t>
            </a:r>
          </a:p>
          <a:p>
            <a:pPr marL="255600" lvl="0">
              <a:buSzPts val="2200"/>
            </a:pPr>
            <a:r>
              <a:rPr lang="en-US" sz="2000" noProof="0" dirty="0">
                <a:solidFill>
                  <a:schemeClr val="tx1"/>
                </a:solidFill>
              </a:rPr>
              <a:t>Some nations have a lot of high- or low-skilled workers, or relatively much or little infrastructure.</a:t>
            </a:r>
          </a:p>
          <a:p>
            <a:pPr marL="255600" lvl="0">
              <a:buSzPts val="2200"/>
            </a:pPr>
            <a:r>
              <a:rPr lang="en-US" sz="2000" b="1" noProof="0" dirty="0">
                <a:solidFill>
                  <a:schemeClr val="tx1"/>
                </a:solidFill>
              </a:rPr>
              <a:t>Example: </a:t>
            </a:r>
            <a:r>
              <a:rPr lang="en-US" sz="2000" noProof="0" dirty="0">
                <a:solidFill>
                  <a:schemeClr val="tx1"/>
                </a:solidFill>
              </a:rPr>
              <a:t>China has many low-skilled workers, v</a:t>
            </a:r>
            <a:r>
              <a:rPr lang="en-US" sz="100" noProof="0" dirty="0">
                <a:solidFill>
                  <a:schemeClr val="tx1"/>
                </a:solidFill>
              </a:rPr>
              <a:t>ersu</a:t>
            </a:r>
            <a:r>
              <a:rPr lang="en-US" sz="2000" noProof="0" dirty="0">
                <a:solidFill>
                  <a:schemeClr val="tx1"/>
                </a:solidFill>
              </a:rPr>
              <a:t>s relatively many high-skilled workers in the U.S.</a:t>
            </a:r>
          </a:p>
        </p:txBody>
      </p:sp>
    </p:spTree>
    <p:extLst>
      <p:ext uri="{BB962C8B-B14F-4D97-AF65-F5344CB8AC3E}">
        <p14:creationId xmlns:p14="http://schemas.microsoft.com/office/powerpoint/2010/main" val="35517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Where Does Comparative Advantage Come From? </a:t>
            </a:r>
            <a:r>
              <a:rPr lang="en-US" sz="2000" b="0" noProof="0" dirty="0"/>
              <a:t>(2 of 2)</a:t>
            </a:r>
            <a:endParaRPr lang="en-US" sz="2000" noProof="0" dirty="0"/>
          </a:p>
        </p:txBody>
      </p:sp>
      <p:sp>
        <p:nvSpPr>
          <p:cNvPr id="4" name="Content Placeholder 3"/>
          <p:cNvSpPr>
            <a:spLocks noGrp="1"/>
          </p:cNvSpPr>
          <p:nvPr>
            <p:ph sz="quarter" idx="13"/>
          </p:nvPr>
        </p:nvSpPr>
        <p:spPr>
          <a:xfrm>
            <a:off x="457200" y="1544087"/>
            <a:ext cx="8229600" cy="2662153"/>
          </a:xfrm>
        </p:spPr>
        <p:txBody>
          <a:bodyPr/>
          <a:lstStyle/>
          <a:p>
            <a:pPr marL="0" lvl="0" indent="0">
              <a:spcBef>
                <a:spcPts val="0"/>
              </a:spcBef>
              <a:buSzPts val="2200"/>
              <a:buNone/>
            </a:pPr>
            <a:r>
              <a:rPr lang="en-US" sz="2000" noProof="0" dirty="0"/>
              <a:t>Comparative advantage can derive from a variety of sources:</a:t>
            </a:r>
          </a:p>
          <a:p>
            <a:pPr marL="0" lvl="0" indent="0">
              <a:buSzPts val="2200"/>
              <a:buNone/>
            </a:pPr>
            <a:r>
              <a:rPr lang="en-US" sz="2000" b="1" noProof="0" dirty="0">
                <a:solidFill>
                  <a:schemeClr val="dk2"/>
                </a:solidFill>
              </a:rPr>
              <a:t>Technological differences</a:t>
            </a:r>
            <a:endParaRPr lang="en-US" sz="2000" b="1" noProof="0" dirty="0"/>
          </a:p>
          <a:p>
            <a:pPr marL="255600" lvl="0"/>
            <a:r>
              <a:rPr lang="en-US" sz="2000" noProof="0" dirty="0"/>
              <a:t>Technologies may not diffuse quickly or uniformly.</a:t>
            </a:r>
          </a:p>
          <a:p>
            <a:pPr marL="255600" lvl="0"/>
            <a:r>
              <a:rPr lang="en-US" sz="2000" b="1" noProof="0" dirty="0"/>
              <a:t>Example: </a:t>
            </a:r>
            <a:r>
              <a:rPr lang="en-US" sz="2000" noProof="0" dirty="0"/>
              <a:t>U.S. is strong in product technologies—the ability to develop new products; Japan is strong in process technologies, involving the ability to improve processes to make existing products</a:t>
            </a:r>
          </a:p>
        </p:txBody>
      </p:sp>
      <p:sp>
        <p:nvSpPr>
          <p:cNvPr id="5" name="Content Placeholder 4"/>
          <p:cNvSpPr>
            <a:spLocks noGrp="1"/>
          </p:cNvSpPr>
          <p:nvPr>
            <p:ph sz="quarter" idx="14"/>
          </p:nvPr>
        </p:nvSpPr>
        <p:spPr>
          <a:xfrm>
            <a:off x="467360" y="4371802"/>
            <a:ext cx="8229600" cy="1769423"/>
          </a:xfrm>
        </p:spPr>
        <p:txBody>
          <a:bodyPr/>
          <a:lstStyle/>
          <a:p>
            <a:pPr marL="0" lvl="0" indent="0">
              <a:buSzPts val="2200"/>
              <a:buNone/>
            </a:pPr>
            <a:r>
              <a:rPr lang="en-US" sz="2000" b="1" noProof="0" dirty="0"/>
              <a:t>External economies</a:t>
            </a:r>
          </a:p>
          <a:p>
            <a:pPr marL="255600" lvl="0"/>
            <a:r>
              <a:rPr lang="en-US" sz="2000" b="1" noProof="0" dirty="0"/>
              <a:t>External economies</a:t>
            </a:r>
            <a:r>
              <a:rPr lang="en-US" sz="2000" noProof="0" dirty="0"/>
              <a:t> are reductions in a firm’s costs that result from an increase in the size of an industry.</a:t>
            </a:r>
          </a:p>
          <a:p>
            <a:pPr marL="255600" lvl="0"/>
            <a:r>
              <a:rPr lang="en-US" sz="2000" b="1" noProof="0" dirty="0"/>
              <a:t>Examples: </a:t>
            </a:r>
            <a:r>
              <a:rPr lang="en-US" sz="2000" noProof="0" dirty="0"/>
              <a:t>Silicon Valley, Hollywood, Swiss watchmakers</a:t>
            </a:r>
          </a:p>
        </p:txBody>
      </p:sp>
    </p:spTree>
    <p:extLst>
      <p:ext uri="{BB962C8B-B14F-4D97-AF65-F5344CB8AC3E}">
        <p14:creationId xmlns:p14="http://schemas.microsoft.com/office/powerpoint/2010/main" val="8026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7.4 Government Policies That Restrict International Trade</a:t>
            </a:r>
          </a:p>
        </p:txBody>
      </p:sp>
      <p:sp>
        <p:nvSpPr>
          <p:cNvPr id="4" name="Content Placeholder 3"/>
          <p:cNvSpPr>
            <a:spLocks noGrp="1"/>
          </p:cNvSpPr>
          <p:nvPr>
            <p:ph sz="quarter" idx="13"/>
          </p:nvPr>
        </p:nvSpPr>
        <p:spPr>
          <a:xfrm>
            <a:off x="457200" y="1630908"/>
            <a:ext cx="8232128" cy="668155"/>
          </a:xfrm>
        </p:spPr>
        <p:txBody>
          <a:bodyPr tIns="0"/>
          <a:lstStyle/>
          <a:p>
            <a:pPr marL="0" lvl="0" indent="0">
              <a:spcBef>
                <a:spcPts val="0"/>
              </a:spcBef>
              <a:buSzPts val="1600"/>
              <a:buNone/>
            </a:pPr>
            <a:r>
              <a:rPr lang="en-US" sz="2000" b="1" noProof="0" dirty="0"/>
              <a:t>Analyze the economic effects of government policies that restrict international trade.</a:t>
            </a:r>
          </a:p>
        </p:txBody>
      </p:sp>
      <p:sp>
        <p:nvSpPr>
          <p:cNvPr id="5" name="Content Placeholder 4"/>
          <p:cNvSpPr>
            <a:spLocks noGrp="1"/>
          </p:cNvSpPr>
          <p:nvPr>
            <p:ph sz="quarter" idx="14"/>
          </p:nvPr>
        </p:nvSpPr>
        <p:spPr>
          <a:xfrm>
            <a:off x="457200" y="2419505"/>
            <a:ext cx="8232128" cy="1956551"/>
          </a:xfrm>
        </p:spPr>
        <p:txBody>
          <a:bodyPr tIns="0"/>
          <a:lstStyle/>
          <a:p>
            <a:pPr marL="0" lvl="0" indent="0">
              <a:spcBef>
                <a:spcPts val="0"/>
              </a:spcBef>
              <a:buSzPts val="2200"/>
              <a:buNone/>
            </a:pPr>
            <a:r>
              <a:rPr lang="en-US" sz="2000" noProof="0" dirty="0"/>
              <a:t>When a country loses its comparative advantage in producing a good:</a:t>
            </a:r>
          </a:p>
          <a:p>
            <a:pPr marL="255600" lvl="0"/>
            <a:r>
              <a:rPr lang="en-US" sz="2000" noProof="0" dirty="0"/>
              <a:t>Its income will be higher from the goods it does have a comparative advantage at producing.</a:t>
            </a:r>
          </a:p>
          <a:p>
            <a:pPr marL="255600" lvl="0"/>
            <a:r>
              <a:rPr lang="en-US" sz="2000" noProof="0" dirty="0"/>
              <a:t>It can consume the goods other countries are relatively good at making, at a lower cost.</a:t>
            </a:r>
          </a:p>
        </p:txBody>
      </p:sp>
      <p:sp>
        <p:nvSpPr>
          <p:cNvPr id="6" name="Content Placeholder 5"/>
          <p:cNvSpPr>
            <a:spLocks noGrp="1"/>
          </p:cNvSpPr>
          <p:nvPr>
            <p:ph sz="quarter" idx="15"/>
          </p:nvPr>
        </p:nvSpPr>
        <p:spPr>
          <a:xfrm>
            <a:off x="457200" y="4522125"/>
            <a:ext cx="8232128" cy="1787236"/>
          </a:xfrm>
        </p:spPr>
        <p:txBody>
          <a:bodyPr tIns="0"/>
          <a:lstStyle/>
          <a:p>
            <a:pPr marL="0" lvl="0" indent="0">
              <a:spcBef>
                <a:spcPts val="600"/>
              </a:spcBef>
              <a:buSzPts val="2200"/>
              <a:buNone/>
            </a:pPr>
            <a:r>
              <a:rPr lang="en-US" sz="2000" noProof="0" dirty="0"/>
              <a:t>This suggests countries should not produce goods at which they do not have a comparative advantage.</a:t>
            </a:r>
          </a:p>
          <a:p>
            <a:pPr marL="0" lvl="0" indent="0">
              <a:buSzPts val="2200"/>
              <a:buNone/>
            </a:pPr>
            <a:r>
              <a:rPr lang="en-US" sz="2000" noProof="0" dirty="0"/>
              <a:t>But there is often political pressure on governments to preserve industries that have lost their comparative advantage, or that never had one in the first place.</a:t>
            </a:r>
          </a:p>
        </p:txBody>
      </p:sp>
    </p:spTree>
    <p:extLst>
      <p:ext uri="{BB962C8B-B14F-4D97-AF65-F5344CB8AC3E}">
        <p14:creationId xmlns:p14="http://schemas.microsoft.com/office/powerpoint/2010/main" val="9605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Figure 7.4 The U.S. Market for Ethanol under Autarky</a:t>
            </a:r>
          </a:p>
        </p:txBody>
      </p:sp>
      <p:sp>
        <p:nvSpPr>
          <p:cNvPr id="6" name="Content Placeholder 5"/>
          <p:cNvSpPr>
            <a:spLocks noGrp="1"/>
          </p:cNvSpPr>
          <p:nvPr>
            <p:ph sz="quarter" idx="15"/>
          </p:nvPr>
        </p:nvSpPr>
        <p:spPr>
          <a:xfrm>
            <a:off x="457200" y="1558412"/>
            <a:ext cx="3592286" cy="4428731"/>
          </a:xfrm>
        </p:spPr>
        <p:txBody>
          <a:bodyPr/>
          <a:lstStyle/>
          <a:p>
            <a:pPr marL="0" lvl="0" indent="0">
              <a:buSzPts val="2100"/>
              <a:buNone/>
            </a:pPr>
            <a:r>
              <a:rPr lang="en-US" sz="2000" noProof="0" dirty="0"/>
              <a:t>If trade is not allowed in the U.S. market for ethanol, all domestic consumption will be met by domestic production.</a:t>
            </a:r>
          </a:p>
          <a:p>
            <a:pPr marL="0" lvl="0" indent="0">
              <a:buSzPts val="2100"/>
              <a:buNone/>
            </a:pPr>
            <a:r>
              <a:rPr lang="en-US" sz="2000" noProof="0" dirty="0"/>
              <a:t>Consumers who are willing to pay at least $2.00 per gallon purchase ethanol and obtain consumer surplus.</a:t>
            </a:r>
          </a:p>
          <a:p>
            <a:pPr marL="0" lvl="0" indent="0">
              <a:buSzPts val="2100"/>
              <a:buNone/>
            </a:pPr>
            <a:r>
              <a:rPr lang="en-US" sz="2000" noProof="0" dirty="0"/>
              <a:t>Domestic producers with costs lower than $2.00 per gallon sell their ethanol and obtain producer surplus.</a:t>
            </a:r>
          </a:p>
        </p:txBody>
      </p:sp>
      <p:pic>
        <p:nvPicPr>
          <p:cNvPr id="3" name="Picture 2" descr="A graph depicts the United States market for Ethanol under autarky. For long description in Notes pane, press F6."/>
          <p:cNvPicPr>
            <a:picLocks noChangeAspect="1"/>
          </p:cNvPicPr>
          <p:nvPr/>
        </p:nvPicPr>
        <p:blipFill>
          <a:blip r:embed="rId3"/>
          <a:stretch>
            <a:fillRect/>
          </a:stretch>
        </p:blipFill>
        <p:spPr>
          <a:xfrm>
            <a:off x="4325011" y="1700767"/>
            <a:ext cx="4365114" cy="3468925"/>
          </a:xfrm>
          <a:prstGeom prst="rect">
            <a:avLst/>
          </a:prstGeom>
        </p:spPr>
      </p:pic>
    </p:spTree>
    <p:extLst>
      <p:ext uri="{BB962C8B-B14F-4D97-AF65-F5344CB8AC3E}">
        <p14:creationId xmlns:p14="http://schemas.microsoft.com/office/powerpoint/2010/main" val="15598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1126085"/>
          </a:xfrm>
        </p:spPr>
        <p:txBody>
          <a:bodyPr/>
          <a:lstStyle/>
          <a:p>
            <a:r>
              <a:rPr lang="en-US" noProof="0" dirty="0"/>
              <a:t>Joining the Global Ethanol Market</a:t>
            </a:r>
          </a:p>
        </p:txBody>
      </p:sp>
      <p:sp>
        <p:nvSpPr>
          <p:cNvPr id="4" name="Content Placeholder 3"/>
          <p:cNvSpPr>
            <a:spLocks noGrp="1"/>
          </p:cNvSpPr>
          <p:nvPr>
            <p:ph sz="quarter" idx="13"/>
          </p:nvPr>
        </p:nvSpPr>
        <p:spPr>
          <a:xfrm>
            <a:off x="454672" y="1643771"/>
            <a:ext cx="8232128" cy="2770185"/>
          </a:xfrm>
        </p:spPr>
        <p:txBody>
          <a:bodyPr tIns="0"/>
          <a:lstStyle/>
          <a:p>
            <a:pPr marL="0" lvl="0" indent="0">
              <a:spcBef>
                <a:spcPts val="600"/>
              </a:spcBef>
              <a:buSzPts val="2200"/>
              <a:buNone/>
            </a:pPr>
            <a:r>
              <a:rPr lang="en-US" sz="2000" noProof="0" dirty="0"/>
              <a:t>Now suppose the U.S. government adopts free trade policies in the market for ethanol, allowing unlimited imports and/or exports.</a:t>
            </a:r>
          </a:p>
          <a:p>
            <a:pPr marL="0" indent="0">
              <a:spcBef>
                <a:spcPts val="600"/>
              </a:spcBef>
              <a:buSzPts val="2200"/>
              <a:buNone/>
            </a:pPr>
            <a:r>
              <a:rPr lang="en-US" sz="2000" b="1" noProof="0" dirty="0"/>
              <a:t>Free trade</a:t>
            </a:r>
            <a:r>
              <a:rPr lang="en-US" sz="2000" noProof="0" dirty="0"/>
              <a:t>: Trade between countries that is without government restrictions.</a:t>
            </a:r>
          </a:p>
          <a:p>
            <a:pPr marL="0" lvl="0" indent="0">
              <a:spcBef>
                <a:spcPts val="600"/>
              </a:spcBef>
              <a:buSzPts val="2200"/>
              <a:buNone/>
            </a:pPr>
            <a:r>
              <a:rPr lang="en-US" sz="2000" noProof="0" dirty="0"/>
              <a:t>Assume that the world price of ethanol is $1.00 per gallon:</a:t>
            </a:r>
          </a:p>
          <a:p>
            <a:pPr marL="255600"/>
            <a:r>
              <a:rPr lang="en-US" sz="2000" noProof="0" dirty="0"/>
              <a:t>U.S. consumers will import ethanol, benefiting from the lower price.</a:t>
            </a:r>
          </a:p>
          <a:p>
            <a:pPr marL="255600"/>
            <a:r>
              <a:rPr lang="en-US" sz="2000" noProof="0" dirty="0"/>
              <a:t>U.S. ethanol producers will suffer, receiving a lower price.</a:t>
            </a:r>
          </a:p>
        </p:txBody>
      </p:sp>
      <p:sp>
        <p:nvSpPr>
          <p:cNvPr id="5" name="Content Placeholder 4"/>
          <p:cNvSpPr>
            <a:spLocks noGrp="1"/>
          </p:cNvSpPr>
          <p:nvPr>
            <p:ph sz="quarter" idx="14"/>
          </p:nvPr>
        </p:nvSpPr>
        <p:spPr>
          <a:xfrm>
            <a:off x="454672" y="4665306"/>
            <a:ext cx="8232128" cy="1464561"/>
          </a:xfrm>
        </p:spPr>
        <p:txBody>
          <a:bodyPr tIns="0"/>
          <a:lstStyle/>
          <a:p>
            <a:pPr marL="0" lvl="0" indent="0">
              <a:spcBef>
                <a:spcPts val="1000"/>
              </a:spcBef>
              <a:buSzPts val="2200"/>
              <a:buNone/>
            </a:pPr>
            <a:r>
              <a:rPr lang="en-US" sz="2000" noProof="0" dirty="0"/>
              <a:t>How can we decide whether allowing </a:t>
            </a:r>
            <a:r>
              <a:rPr lang="en-US" sz="2000" b="1" noProof="0" dirty="0"/>
              <a:t>free</a:t>
            </a:r>
            <a:r>
              <a:rPr lang="en-US" sz="2000" b="1" i="1" noProof="0" dirty="0"/>
              <a:t> </a:t>
            </a:r>
            <a:r>
              <a:rPr lang="en-US" sz="2000" b="1" noProof="0" dirty="0"/>
              <a:t>trade</a:t>
            </a:r>
            <a:r>
              <a:rPr lang="en-US" sz="2000" noProof="0" dirty="0"/>
              <a:t> makes Americans better off overall?</a:t>
            </a:r>
          </a:p>
          <a:p>
            <a:pPr marL="255600" lvl="0">
              <a:spcBef>
                <a:spcPts val="1000"/>
              </a:spcBef>
            </a:pPr>
            <a:r>
              <a:rPr lang="en-US" sz="2000" noProof="0" dirty="0"/>
              <a:t>By comparing the economic surplus in the market with and without free trade.</a:t>
            </a:r>
          </a:p>
        </p:txBody>
      </p:sp>
    </p:spTree>
    <p:extLst>
      <p:ext uri="{BB962C8B-B14F-4D97-AF65-F5344CB8AC3E}">
        <p14:creationId xmlns:p14="http://schemas.microsoft.com/office/powerpoint/2010/main" val="6827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7.5 The Effect of Imports on the U.S. Ethanol Market</a:t>
            </a:r>
          </a:p>
        </p:txBody>
      </p:sp>
      <p:sp>
        <p:nvSpPr>
          <p:cNvPr id="6" name="Content Placeholder 5"/>
          <p:cNvSpPr>
            <a:spLocks noGrp="1"/>
          </p:cNvSpPr>
          <p:nvPr>
            <p:ph sz="quarter" idx="15"/>
          </p:nvPr>
        </p:nvSpPr>
        <p:spPr>
          <a:xfrm>
            <a:off x="457200" y="1558413"/>
            <a:ext cx="3579223" cy="4458566"/>
          </a:xfrm>
        </p:spPr>
        <p:txBody>
          <a:bodyPr/>
          <a:lstStyle/>
          <a:p>
            <a:pPr marL="0" lvl="0" indent="0">
              <a:spcBef>
                <a:spcPts val="600"/>
              </a:spcBef>
              <a:buSzPts val="2000"/>
              <a:buNone/>
            </a:pPr>
            <a:r>
              <a:rPr lang="en-US" sz="1800" noProof="0" dirty="0">
                <a:solidFill>
                  <a:schemeClr val="tx1"/>
                </a:solidFill>
              </a:rPr>
              <a:t>When imports are allowed, the price falls to $1.00 per gallon.</a:t>
            </a:r>
          </a:p>
          <a:p>
            <a:pPr marL="0" lvl="0" indent="0">
              <a:spcBef>
                <a:spcPts val="600"/>
              </a:spcBef>
              <a:buSzPts val="2000"/>
              <a:buNone/>
            </a:pPr>
            <a:r>
              <a:rPr lang="en-US" sz="1800" noProof="0" dirty="0">
                <a:solidFill>
                  <a:schemeClr val="tx1"/>
                </a:solidFill>
              </a:rPr>
              <a:t>U.S. production falls to 3.0 billion; U.S. consumption rises to 9.0 billion.</a:t>
            </a:r>
          </a:p>
          <a:p>
            <a:pPr marL="0" lvl="0" indent="0">
              <a:spcBef>
                <a:spcPts val="600"/>
              </a:spcBef>
              <a:buSzPts val="2000"/>
              <a:buNone/>
            </a:pPr>
            <a:r>
              <a:rPr lang="en-US" sz="1800" noProof="0" dirty="0">
                <a:solidFill>
                  <a:schemeClr val="tx1"/>
                </a:solidFill>
              </a:rPr>
              <a:t>Therefore, 6.0 million gallons are imported.</a:t>
            </a:r>
          </a:p>
          <a:p>
            <a:pPr marL="0" lvl="0" indent="0">
              <a:spcBef>
                <a:spcPts val="600"/>
              </a:spcBef>
              <a:buSzPts val="2000"/>
              <a:buNone/>
            </a:pPr>
            <a:r>
              <a:rPr lang="en-US" sz="1800" noProof="0" dirty="0">
                <a:solidFill>
                  <a:schemeClr val="tx1"/>
                </a:solidFill>
              </a:rPr>
              <a:t>Consumer surplus rises to </a:t>
            </a:r>
            <a:r>
              <a:rPr lang="en-US" sz="1800" i="1" noProof="0" dirty="0">
                <a:solidFill>
                  <a:schemeClr val="tx1"/>
                </a:solidFill>
              </a:rPr>
              <a:t>A</a:t>
            </a:r>
            <a:r>
              <a:rPr lang="en-US" sz="1800" noProof="0" dirty="0">
                <a:solidFill>
                  <a:schemeClr val="tx1"/>
                </a:solidFill>
              </a:rPr>
              <a:t>+</a:t>
            </a:r>
            <a:r>
              <a:rPr lang="en-US" sz="1800" i="1" noProof="0" dirty="0">
                <a:solidFill>
                  <a:schemeClr val="tx1"/>
                </a:solidFill>
              </a:rPr>
              <a:t>B</a:t>
            </a:r>
            <a:r>
              <a:rPr lang="en-US" sz="1800" noProof="0" dirty="0">
                <a:solidFill>
                  <a:schemeClr val="tx1"/>
                </a:solidFill>
              </a:rPr>
              <a:t>+</a:t>
            </a:r>
            <a:r>
              <a:rPr lang="en-US" sz="1800" i="1" noProof="0" dirty="0">
                <a:solidFill>
                  <a:schemeClr val="tx1"/>
                </a:solidFill>
              </a:rPr>
              <a:t>C</a:t>
            </a:r>
            <a:r>
              <a:rPr lang="en-US" sz="1800" noProof="0" dirty="0">
                <a:solidFill>
                  <a:schemeClr val="tx1"/>
                </a:solidFill>
              </a:rPr>
              <a:t>+</a:t>
            </a:r>
            <a:r>
              <a:rPr lang="en-US" sz="1800" i="1" noProof="0" dirty="0">
                <a:solidFill>
                  <a:schemeClr val="tx1"/>
                </a:solidFill>
              </a:rPr>
              <a:t>D</a:t>
            </a:r>
            <a:r>
              <a:rPr lang="en-US" sz="1800" noProof="0" dirty="0">
                <a:solidFill>
                  <a:schemeClr val="tx1"/>
                </a:solidFill>
              </a:rPr>
              <a:t>.</a:t>
            </a:r>
          </a:p>
          <a:p>
            <a:pPr marL="0" lvl="0" indent="0">
              <a:spcBef>
                <a:spcPts val="600"/>
              </a:spcBef>
              <a:buSzPts val="2000"/>
              <a:buNone/>
            </a:pPr>
            <a:r>
              <a:rPr lang="en-US" sz="1800" noProof="0" dirty="0">
                <a:solidFill>
                  <a:schemeClr val="tx1"/>
                </a:solidFill>
              </a:rPr>
              <a:t>Producer surplus falls to </a:t>
            </a:r>
            <a:r>
              <a:rPr lang="en-US" sz="1800" i="1" noProof="0" dirty="0">
                <a:solidFill>
                  <a:schemeClr val="tx1"/>
                </a:solidFill>
              </a:rPr>
              <a:t>E</a:t>
            </a:r>
            <a:r>
              <a:rPr lang="en-US" sz="1800" noProof="0" dirty="0">
                <a:solidFill>
                  <a:schemeClr val="tx1"/>
                </a:solidFill>
              </a:rPr>
              <a:t>.</a:t>
            </a:r>
          </a:p>
          <a:p>
            <a:pPr marL="0" lvl="0" indent="0">
              <a:spcBef>
                <a:spcPts val="600"/>
              </a:spcBef>
              <a:buSzPts val="2000"/>
              <a:buNone/>
            </a:pPr>
            <a:r>
              <a:rPr lang="en-US" sz="1800" noProof="0" dirty="0">
                <a:solidFill>
                  <a:schemeClr val="tx1"/>
                </a:solidFill>
              </a:rPr>
              <a:t>Overall, economic surplus rises; the gains to consumers outweigh the losses to producers.</a:t>
            </a:r>
          </a:p>
        </p:txBody>
      </p:sp>
      <p:pic>
        <p:nvPicPr>
          <p:cNvPr id="3" name="Picture 2" descr="A table and a graph depict the effect of imports on the United States Ethanol market. For long description in Notes pane, press F6."/>
          <p:cNvPicPr>
            <a:picLocks noChangeAspect="1"/>
          </p:cNvPicPr>
          <p:nvPr/>
        </p:nvPicPr>
        <p:blipFill>
          <a:blip r:embed="rId3"/>
          <a:stretch>
            <a:fillRect/>
          </a:stretch>
        </p:blipFill>
        <p:spPr>
          <a:xfrm>
            <a:off x="4287716" y="1745359"/>
            <a:ext cx="4438273" cy="4084674"/>
          </a:xfrm>
          <a:prstGeom prst="rect">
            <a:avLst/>
          </a:prstGeom>
        </p:spPr>
      </p:pic>
    </p:spTree>
    <p:extLst>
      <p:ext uri="{BB962C8B-B14F-4D97-AF65-F5344CB8AC3E}">
        <p14:creationId xmlns:p14="http://schemas.microsoft.com/office/powerpoint/2010/main" val="160767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Government Policies Restricting Trade</a:t>
            </a:r>
          </a:p>
        </p:txBody>
      </p:sp>
      <p:sp>
        <p:nvSpPr>
          <p:cNvPr id="4" name="Content Placeholder 3"/>
          <p:cNvSpPr>
            <a:spLocks noGrp="1"/>
          </p:cNvSpPr>
          <p:nvPr>
            <p:ph sz="quarter" idx="13"/>
          </p:nvPr>
        </p:nvSpPr>
        <p:spPr>
          <a:xfrm>
            <a:off x="457200" y="1556327"/>
            <a:ext cx="8229600" cy="1578759"/>
          </a:xfrm>
        </p:spPr>
        <p:txBody>
          <a:bodyPr/>
          <a:lstStyle/>
          <a:p>
            <a:pPr marL="0" lvl="0" indent="0">
              <a:spcBef>
                <a:spcPts val="0"/>
              </a:spcBef>
              <a:buSzPts val="2200"/>
              <a:buNone/>
            </a:pPr>
            <a:r>
              <a:rPr lang="en-US" sz="2000" noProof="0" dirty="0"/>
              <a:t>Firms that face competition from imported goods lose out when trade is allowed.</a:t>
            </a:r>
            <a:endParaRPr lang="en-US" sz="2000" b="1" noProof="0" dirty="0"/>
          </a:p>
          <a:p>
            <a:pPr marL="255600"/>
            <a:r>
              <a:rPr lang="en-US" sz="2000" noProof="0" dirty="0"/>
              <a:t>These firms appear to deserve sympathy, especially when their workers start to lose their jobs.</a:t>
            </a:r>
          </a:p>
        </p:txBody>
      </p:sp>
      <p:sp>
        <p:nvSpPr>
          <p:cNvPr id="5" name="Content Placeholder 4"/>
          <p:cNvSpPr>
            <a:spLocks noGrp="1"/>
          </p:cNvSpPr>
          <p:nvPr>
            <p:ph sz="quarter" idx="14"/>
          </p:nvPr>
        </p:nvSpPr>
        <p:spPr>
          <a:xfrm>
            <a:off x="457200" y="3289466"/>
            <a:ext cx="8229600" cy="2493818"/>
          </a:xfrm>
        </p:spPr>
        <p:txBody>
          <a:bodyPr/>
          <a:lstStyle/>
          <a:p>
            <a:pPr marL="0" lvl="0" indent="0">
              <a:buSzPts val="2200"/>
              <a:buNone/>
            </a:pPr>
            <a:r>
              <a:rPr lang="en-US" sz="2000" noProof="0" dirty="0"/>
              <a:t>Consequently, these firms can often convince governments to restrict trade; usually with one of the following policies:</a:t>
            </a:r>
          </a:p>
          <a:p>
            <a:pPr marL="0" lvl="0" indent="0">
              <a:buSzPts val="2200"/>
              <a:buNone/>
            </a:pPr>
            <a:r>
              <a:rPr lang="en-US" sz="2000" b="1" noProof="0" dirty="0"/>
              <a:t>Tariffs</a:t>
            </a:r>
            <a:r>
              <a:rPr lang="en-US" sz="2000" noProof="0" dirty="0"/>
              <a:t>: Taxes imposed by a government on imports.</a:t>
            </a:r>
            <a:endParaRPr lang="en-US" sz="2000" b="1" noProof="0" dirty="0"/>
          </a:p>
          <a:p>
            <a:pPr marL="0" lvl="0" indent="0">
              <a:buSzPts val="2200"/>
              <a:buNone/>
            </a:pPr>
            <a:r>
              <a:rPr lang="en-US" sz="2000" b="1" noProof="0" dirty="0"/>
              <a:t>Quotas</a:t>
            </a:r>
            <a:r>
              <a:rPr lang="en-US" sz="2000" noProof="0" dirty="0"/>
              <a:t> and </a:t>
            </a:r>
            <a:r>
              <a:rPr lang="en-US" sz="2000" b="1" noProof="0" dirty="0"/>
              <a:t>Voluntary export restraints (V</a:t>
            </a:r>
            <a:r>
              <a:rPr lang="en-US" sz="100" b="1" noProof="0" dirty="0"/>
              <a:t> </a:t>
            </a:r>
            <a:r>
              <a:rPr lang="en-US" sz="2000" b="1" noProof="0" dirty="0"/>
              <a:t>E</a:t>
            </a:r>
            <a:r>
              <a:rPr lang="en-US" sz="100" b="1" noProof="0" dirty="0"/>
              <a:t> </a:t>
            </a:r>
            <a:r>
              <a:rPr lang="en-US" sz="2000" b="1" noProof="0" dirty="0"/>
              <a:t>Rs)</a:t>
            </a:r>
            <a:r>
              <a:rPr lang="en-US" sz="2000" noProof="0" dirty="0"/>
              <a:t>: Numerical limits imposed upon (quotas) or negotiated between (V</a:t>
            </a:r>
            <a:r>
              <a:rPr lang="en-US" sz="100" noProof="0" dirty="0"/>
              <a:t> </a:t>
            </a:r>
            <a:r>
              <a:rPr lang="en-US" sz="2000" noProof="0" dirty="0"/>
              <a:t>E</a:t>
            </a:r>
            <a:r>
              <a:rPr lang="en-US" sz="100" noProof="0" dirty="0"/>
              <a:t> </a:t>
            </a:r>
            <a:r>
              <a:rPr lang="en-US" sz="2000" noProof="0" dirty="0"/>
              <a:t>Rs) countries on the quantity of a good imported by one country from another country.</a:t>
            </a:r>
          </a:p>
        </p:txBody>
      </p:sp>
    </p:spTree>
    <p:extLst>
      <p:ext uri="{BB962C8B-B14F-4D97-AF65-F5344CB8AC3E}">
        <p14:creationId xmlns:p14="http://schemas.microsoft.com/office/powerpoint/2010/main" val="7938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7.6 The Effects of a Tariff on Ethanol</a:t>
            </a:r>
          </a:p>
        </p:txBody>
      </p:sp>
      <p:sp>
        <p:nvSpPr>
          <p:cNvPr id="5" name="Content Placeholder 4"/>
          <p:cNvSpPr>
            <a:spLocks noGrp="1"/>
          </p:cNvSpPr>
          <p:nvPr>
            <p:ph sz="quarter" idx="14"/>
          </p:nvPr>
        </p:nvSpPr>
        <p:spPr>
          <a:xfrm>
            <a:off x="447261" y="1538535"/>
            <a:ext cx="3497722" cy="3654354"/>
          </a:xfrm>
        </p:spPr>
        <p:txBody>
          <a:bodyPr/>
          <a:lstStyle/>
          <a:p>
            <a:pPr marL="0" lvl="0" indent="0">
              <a:buSzPts val="2000"/>
              <a:buNone/>
            </a:pPr>
            <a:r>
              <a:rPr lang="en-US" sz="1800" noProof="0" dirty="0">
                <a:latin typeface="+mn-lt"/>
              </a:rPr>
              <a:t>If the government imposes a $0.50 per gallon tariff, the U.S. price rises to $1.50.</a:t>
            </a:r>
          </a:p>
          <a:p>
            <a:pPr marL="0" lvl="0" indent="0">
              <a:buSzPts val="2000"/>
              <a:buNone/>
            </a:pPr>
            <a:r>
              <a:rPr lang="en-US" sz="1800" noProof="0" dirty="0">
                <a:latin typeface="+mn-lt"/>
              </a:rPr>
              <a:t>U.S. production rises, and U.S. consumption falls.</a:t>
            </a:r>
          </a:p>
          <a:p>
            <a:pPr marL="255600" indent="-255600">
              <a:buSzPts val="2000"/>
            </a:pPr>
            <a:r>
              <a:rPr lang="en-US" sz="1800" noProof="0" dirty="0">
                <a:latin typeface="+mn-lt"/>
              </a:rPr>
              <a:t>Producer surplus rises by </a:t>
            </a:r>
            <a:r>
              <a:rPr lang="en-US" sz="1800" i="1" noProof="0" dirty="0">
                <a:latin typeface="+mn-lt"/>
              </a:rPr>
              <a:t>A</a:t>
            </a:r>
            <a:r>
              <a:rPr lang="en-US" sz="1800" noProof="0" dirty="0">
                <a:latin typeface="+mn-lt"/>
              </a:rPr>
              <a:t>.</a:t>
            </a:r>
          </a:p>
          <a:p>
            <a:pPr marL="255600" indent="-255600">
              <a:buSzPts val="2000"/>
            </a:pPr>
            <a:r>
              <a:rPr lang="en-US" sz="1800" noProof="0" dirty="0">
                <a:latin typeface="+mn-lt"/>
              </a:rPr>
              <a:t>The government gains tariff revenues (</a:t>
            </a:r>
            <a:r>
              <a:rPr lang="en-US" sz="1800" i="1" noProof="0" dirty="0">
                <a:latin typeface="+mn-lt"/>
              </a:rPr>
              <a:t>T</a:t>
            </a:r>
            <a:r>
              <a:rPr lang="en-US" sz="1800" noProof="0" dirty="0">
                <a:latin typeface="+mn-lt"/>
              </a:rPr>
              <a:t>).</a:t>
            </a:r>
          </a:p>
          <a:p>
            <a:pPr marL="255600" indent="-255600">
              <a:buSzPts val="2000"/>
            </a:pPr>
            <a:r>
              <a:rPr lang="en-US" sz="1800" noProof="0" dirty="0">
                <a:latin typeface="+mn-lt"/>
              </a:rPr>
              <a:t>But consumer surplus falls by </a:t>
            </a:r>
            <a:r>
              <a:rPr lang="en-US" sz="1800" i="1" noProof="0" dirty="0">
                <a:latin typeface="+mn-lt"/>
              </a:rPr>
              <a:t>A</a:t>
            </a:r>
            <a:r>
              <a:rPr lang="en-US" sz="1800" noProof="0" dirty="0">
                <a:latin typeface="+mn-lt"/>
              </a:rPr>
              <a:t>+</a:t>
            </a:r>
            <a:r>
              <a:rPr lang="en-US" sz="1800" i="1" noProof="0" dirty="0">
                <a:latin typeface="+mn-lt"/>
              </a:rPr>
              <a:t>C</a:t>
            </a:r>
            <a:r>
              <a:rPr lang="en-US" sz="1800" noProof="0" dirty="0">
                <a:latin typeface="+mn-lt"/>
              </a:rPr>
              <a:t>+</a:t>
            </a:r>
            <a:r>
              <a:rPr lang="en-US" sz="1800" i="1" noProof="0" dirty="0">
                <a:latin typeface="+mn-lt"/>
              </a:rPr>
              <a:t>T</a:t>
            </a:r>
            <a:r>
              <a:rPr lang="en-US" sz="1800" noProof="0" dirty="0">
                <a:latin typeface="+mn-lt"/>
              </a:rPr>
              <a:t>+</a:t>
            </a:r>
            <a:r>
              <a:rPr lang="en-US" sz="1800" i="1" noProof="0" dirty="0">
                <a:latin typeface="+mn-lt"/>
              </a:rPr>
              <a:t>D</a:t>
            </a:r>
            <a:r>
              <a:rPr lang="en-US" sz="1800" noProof="0" dirty="0">
                <a:latin typeface="+mn-lt"/>
              </a:rPr>
              <a:t>.</a:t>
            </a:r>
          </a:p>
        </p:txBody>
      </p:sp>
      <p:sp>
        <p:nvSpPr>
          <p:cNvPr id="6" name="Content Placeholder 5"/>
          <p:cNvSpPr>
            <a:spLocks noGrp="1"/>
          </p:cNvSpPr>
          <p:nvPr>
            <p:ph sz="quarter" idx="15"/>
          </p:nvPr>
        </p:nvSpPr>
        <p:spPr>
          <a:xfrm>
            <a:off x="457200" y="5418775"/>
            <a:ext cx="3487783" cy="642392"/>
          </a:xfrm>
        </p:spPr>
        <p:txBody>
          <a:bodyPr tIns="0"/>
          <a:lstStyle/>
          <a:p>
            <a:pPr marL="0" lvl="0" indent="0">
              <a:spcBef>
                <a:spcPts val="1200"/>
              </a:spcBef>
              <a:buSzPts val="2000"/>
              <a:buNone/>
            </a:pPr>
            <a:r>
              <a:rPr lang="en-US" sz="1800" noProof="0" dirty="0"/>
              <a:t>Overall, economic surplus falls by </a:t>
            </a:r>
            <a:r>
              <a:rPr lang="en-US" sz="1800" i="1" noProof="0" dirty="0"/>
              <a:t>C</a:t>
            </a:r>
            <a:r>
              <a:rPr lang="en-US" sz="1800" noProof="0" dirty="0"/>
              <a:t>+</a:t>
            </a:r>
            <a:r>
              <a:rPr lang="en-US" sz="1800" i="1" noProof="0" dirty="0"/>
              <a:t>D</a:t>
            </a:r>
            <a:r>
              <a:rPr lang="en-US" sz="1800" noProof="0" dirty="0"/>
              <a:t>: deadweight loss.</a:t>
            </a:r>
          </a:p>
        </p:txBody>
      </p:sp>
      <p:pic>
        <p:nvPicPr>
          <p:cNvPr id="3" name="Picture 2" descr="A table and graph depict the effects of a tariff on Ethanol. For long description in Notes pane, press F6."/>
          <p:cNvPicPr>
            <a:picLocks noChangeAspect="1"/>
          </p:cNvPicPr>
          <p:nvPr/>
        </p:nvPicPr>
        <p:blipFill>
          <a:blip r:embed="rId3"/>
          <a:stretch>
            <a:fillRect/>
          </a:stretch>
        </p:blipFill>
        <p:spPr>
          <a:xfrm>
            <a:off x="4266817" y="1760857"/>
            <a:ext cx="4419983" cy="3657917"/>
          </a:xfrm>
          <a:prstGeom prst="rect">
            <a:avLst/>
          </a:prstGeom>
        </p:spPr>
      </p:pic>
    </p:spTree>
    <p:extLst>
      <p:ext uri="{BB962C8B-B14F-4D97-AF65-F5344CB8AC3E}">
        <p14:creationId xmlns:p14="http://schemas.microsoft.com/office/powerpoint/2010/main" val="2467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Import Quota in the U.S. Sugar Market</a:t>
            </a:r>
          </a:p>
        </p:txBody>
      </p:sp>
      <p:sp>
        <p:nvSpPr>
          <p:cNvPr id="4" name="Content Placeholder 3"/>
          <p:cNvSpPr>
            <a:spLocks noGrp="1"/>
          </p:cNvSpPr>
          <p:nvPr>
            <p:ph sz="quarter" idx="13"/>
          </p:nvPr>
        </p:nvSpPr>
        <p:spPr>
          <a:xfrm>
            <a:off x="457200" y="1556326"/>
            <a:ext cx="8342416" cy="3241305"/>
          </a:xfrm>
        </p:spPr>
        <p:txBody>
          <a:bodyPr/>
          <a:lstStyle/>
          <a:p>
            <a:pPr marL="0" lvl="0" indent="0">
              <a:spcBef>
                <a:spcPts val="0"/>
              </a:spcBef>
              <a:buSzPts val="2200"/>
              <a:buNone/>
            </a:pPr>
            <a:r>
              <a:rPr lang="en-US" sz="2200" noProof="0" dirty="0"/>
              <a:t>Quotas and voluntary export restraints are effectively similar; the difference is that quotas are imposed unilaterally (by one country), whereas V</a:t>
            </a:r>
            <a:r>
              <a:rPr lang="en-US" sz="100" noProof="0" dirty="0"/>
              <a:t> </a:t>
            </a:r>
            <a:r>
              <a:rPr lang="en-US" sz="2200" noProof="0" dirty="0"/>
              <a:t>E</a:t>
            </a:r>
            <a:r>
              <a:rPr lang="en-US" sz="100" noProof="0" dirty="0"/>
              <a:t> </a:t>
            </a:r>
            <a:r>
              <a:rPr lang="en-US" sz="2200" noProof="0" dirty="0"/>
              <a:t>Rs are negotiated agreements.</a:t>
            </a:r>
          </a:p>
          <a:p>
            <a:pPr marL="0" lvl="0" indent="0">
              <a:buSzPts val="2200"/>
              <a:buNone/>
            </a:pPr>
            <a:r>
              <a:rPr lang="en-US" sz="2200" noProof="0" dirty="0"/>
              <a:t>The United States imposes a sugar quota, allowing no more than 6.8 billion pounds of sugar to be imported.</a:t>
            </a:r>
          </a:p>
          <a:p>
            <a:pPr marL="255600"/>
            <a:r>
              <a:rPr lang="en-US" sz="2200" noProof="0" dirty="0"/>
              <a:t>This keeps the U.S. price of sugar ($0.36 per pound) higher than the world price ($0.18), generating large benefits for U.S. sugar producers, at the expense of U.S. sugar consumers.</a:t>
            </a:r>
          </a:p>
        </p:txBody>
      </p:sp>
      <p:sp>
        <p:nvSpPr>
          <p:cNvPr id="5" name="Content Placeholder 4"/>
          <p:cNvSpPr>
            <a:spLocks noGrp="1"/>
          </p:cNvSpPr>
          <p:nvPr>
            <p:ph sz="quarter" idx="14"/>
          </p:nvPr>
        </p:nvSpPr>
        <p:spPr>
          <a:xfrm>
            <a:off x="457200" y="4928260"/>
            <a:ext cx="8229600" cy="985652"/>
          </a:xfrm>
        </p:spPr>
        <p:txBody>
          <a:bodyPr/>
          <a:lstStyle/>
          <a:p>
            <a:pPr marL="432" indent="0">
              <a:buNone/>
            </a:pPr>
            <a:r>
              <a:rPr lang="en-US" sz="2200" noProof="0" dirty="0"/>
              <a:t>On the next slide, we will calculate just </a:t>
            </a:r>
            <a:r>
              <a:rPr lang="en-US" sz="2200" b="1" noProof="0" dirty="0"/>
              <a:t>how much </a:t>
            </a:r>
            <a:r>
              <a:rPr lang="en-US" sz="2200" noProof="0" dirty="0"/>
              <a:t>each party is hurt or helped.</a:t>
            </a:r>
          </a:p>
        </p:txBody>
      </p:sp>
    </p:spTree>
    <p:extLst>
      <p:ext uri="{BB962C8B-B14F-4D97-AF65-F5344CB8AC3E}">
        <p14:creationId xmlns:p14="http://schemas.microsoft.com/office/powerpoint/2010/main" val="255698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6448"/>
            <a:ext cx="8229600" cy="645241"/>
          </a:xfrm>
        </p:spPr>
        <p:txBody>
          <a:bodyPr/>
          <a:lstStyle/>
          <a:p>
            <a:r>
              <a:rPr lang="en-US" sz="3200" noProof="0" dirty="0"/>
              <a:t>Are We Facing the End of Globalization?</a:t>
            </a:r>
          </a:p>
        </p:txBody>
      </p:sp>
      <p:sp>
        <p:nvSpPr>
          <p:cNvPr id="6" name="Content Placeholder 5"/>
          <p:cNvSpPr>
            <a:spLocks noGrp="1"/>
          </p:cNvSpPr>
          <p:nvPr>
            <p:ph sz="quarter" idx="15"/>
          </p:nvPr>
        </p:nvSpPr>
        <p:spPr>
          <a:xfrm>
            <a:off x="457200" y="1569300"/>
            <a:ext cx="3944983" cy="4622494"/>
          </a:xfrm>
        </p:spPr>
        <p:txBody>
          <a:bodyPr/>
          <a:lstStyle/>
          <a:p>
            <a:pPr marL="0" lvl="0" indent="0">
              <a:buSzPts val="2200"/>
              <a:buNone/>
            </a:pPr>
            <a:r>
              <a:rPr lang="en-US" sz="2000" noProof="0" dirty="0"/>
              <a:t>Most large U.S. corporations have substantial foreign sales, as do their global counterparts.</a:t>
            </a:r>
          </a:p>
          <a:p>
            <a:pPr marL="0" lvl="0" indent="0">
              <a:buSzPts val="2200"/>
              <a:buNone/>
            </a:pPr>
            <a:r>
              <a:rPr lang="en-US" sz="2000" noProof="0" dirty="0"/>
              <a:t>The extensive flow of imports and exports around the world is the result of globalization—countries becoming more open to foreign trade and investment.</a:t>
            </a:r>
          </a:p>
          <a:p>
            <a:pPr marL="0" lvl="0" indent="0">
              <a:buSzPts val="2200"/>
              <a:buNone/>
            </a:pPr>
            <a:r>
              <a:rPr lang="en-US" sz="2000" noProof="0" dirty="0"/>
              <a:t>Recently some countries have adopted more “protectionist” policies. Supply chain disruptions and increasing political tensions have also led to decreased trade.</a:t>
            </a:r>
          </a:p>
        </p:txBody>
      </p:sp>
      <p:pic>
        <p:nvPicPr>
          <p:cNvPr id="8" name="Picture 7" descr="A photo displays cargo ships sailing on the ocean.">
            <a:extLst>
              <a:ext uri="{FF2B5EF4-FFF2-40B4-BE49-F238E27FC236}">
                <a16:creationId xmlns:a16="http://schemas.microsoft.com/office/drawing/2014/main" id="{E716D5D8-DB6B-FDDA-647D-863C3B3BD168}"/>
              </a:ext>
            </a:extLst>
          </p:cNvPr>
          <p:cNvPicPr>
            <a:picLocks noChangeAspect="1"/>
          </p:cNvPicPr>
          <p:nvPr/>
        </p:nvPicPr>
        <p:blipFill>
          <a:blip r:embed="rId2"/>
          <a:stretch>
            <a:fillRect/>
          </a:stretch>
        </p:blipFill>
        <p:spPr>
          <a:xfrm>
            <a:off x="4624861" y="1674754"/>
            <a:ext cx="4021523" cy="2694209"/>
          </a:xfrm>
          <a:prstGeom prst="rect">
            <a:avLst/>
          </a:prstGeom>
        </p:spPr>
      </p:pic>
    </p:spTree>
    <p:extLst>
      <p:ext uri="{BB962C8B-B14F-4D97-AF65-F5344CB8AC3E}">
        <p14:creationId xmlns:p14="http://schemas.microsoft.com/office/powerpoint/2010/main" val="191848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7.7 The Economic Effect of the U.S. Sugar Quota </a:t>
            </a:r>
            <a:r>
              <a:rPr lang="en-US" sz="2000" b="0" noProof="0" dirty="0"/>
              <a:t>(1 of 2)</a:t>
            </a:r>
            <a:endParaRPr lang="en-US" sz="2000" noProof="0" dirty="0"/>
          </a:p>
        </p:txBody>
      </p:sp>
      <p:sp>
        <p:nvSpPr>
          <p:cNvPr id="9" name="Content Placeholder 8"/>
          <p:cNvSpPr>
            <a:spLocks noGrp="1"/>
          </p:cNvSpPr>
          <p:nvPr>
            <p:ph sz="quarter" idx="15"/>
          </p:nvPr>
        </p:nvSpPr>
        <p:spPr>
          <a:xfrm>
            <a:off x="457199" y="1558412"/>
            <a:ext cx="2808515" cy="4189245"/>
          </a:xfrm>
        </p:spPr>
        <p:txBody>
          <a:bodyPr/>
          <a:lstStyle/>
          <a:p>
            <a:pPr marL="0" lvl="0" indent="0">
              <a:buSzPts val="2000"/>
              <a:buNone/>
            </a:pPr>
            <a:r>
              <a:rPr lang="en-US" sz="1800" noProof="0" dirty="0"/>
              <a:t>If unlimited imports were allowed, America would import almost all of the sugar it consumes.</a:t>
            </a:r>
          </a:p>
          <a:p>
            <a:pPr marL="0" lvl="0" indent="0">
              <a:buSzPts val="2000"/>
              <a:buNone/>
            </a:pPr>
            <a:r>
              <a:rPr lang="en-US" sz="1800" noProof="0" dirty="0"/>
              <a:t>The sugar quota restricts imports, raising the U.S. price.</a:t>
            </a:r>
          </a:p>
          <a:p>
            <a:pPr marL="0" lvl="0" indent="0">
              <a:buSzPts val="2000"/>
              <a:buNone/>
            </a:pPr>
            <a:r>
              <a:rPr lang="en-US" sz="1800" noProof="0" dirty="0"/>
              <a:t>Quantity supplied by U.S. firms increases, resulting in increased producer surplus (</a:t>
            </a:r>
            <a:r>
              <a:rPr lang="en-US" sz="1800" i="1" noProof="0" dirty="0"/>
              <a:t>A</a:t>
            </a:r>
            <a:r>
              <a:rPr lang="en-US" sz="1800" noProof="0" dirty="0"/>
              <a:t>) for U.S. firms.</a:t>
            </a:r>
          </a:p>
        </p:txBody>
      </p:sp>
      <p:pic>
        <p:nvPicPr>
          <p:cNvPr id="3" name="Picture 2" descr="A graph depicts the economic effect of the United States sugar quota. For long description in Notes pane, press F6."/>
          <p:cNvPicPr>
            <a:picLocks noChangeAspect="1"/>
          </p:cNvPicPr>
          <p:nvPr/>
        </p:nvPicPr>
        <p:blipFill>
          <a:blip r:embed="rId3"/>
          <a:stretch>
            <a:fillRect/>
          </a:stretch>
        </p:blipFill>
        <p:spPr>
          <a:xfrm>
            <a:off x="3468131" y="1736902"/>
            <a:ext cx="5283140" cy="3484243"/>
          </a:xfrm>
          <a:prstGeom prst="rect">
            <a:avLst/>
          </a:prstGeom>
        </p:spPr>
      </p:pic>
    </p:spTree>
    <p:extLst>
      <p:ext uri="{BB962C8B-B14F-4D97-AF65-F5344CB8AC3E}">
        <p14:creationId xmlns:p14="http://schemas.microsoft.com/office/powerpoint/2010/main" val="58263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7.7 The Economic Effect of the U.S. Sugar Quota </a:t>
            </a:r>
            <a:r>
              <a:rPr lang="en-US" sz="2000" b="0" noProof="0" dirty="0"/>
              <a:t>(2 of 2)</a:t>
            </a:r>
            <a:endParaRPr lang="en-US" sz="2000" noProof="0" dirty="0"/>
          </a:p>
        </p:txBody>
      </p:sp>
      <p:sp>
        <p:nvSpPr>
          <p:cNvPr id="9" name="Content Placeholder 8"/>
          <p:cNvSpPr>
            <a:spLocks noGrp="1"/>
          </p:cNvSpPr>
          <p:nvPr>
            <p:ph sz="quarter" idx="15"/>
          </p:nvPr>
        </p:nvSpPr>
        <p:spPr>
          <a:xfrm>
            <a:off x="457199" y="1558412"/>
            <a:ext cx="2808515" cy="4097322"/>
          </a:xfrm>
        </p:spPr>
        <p:txBody>
          <a:bodyPr/>
          <a:lstStyle/>
          <a:p>
            <a:pPr marL="0" lvl="0" indent="0">
              <a:spcBef>
                <a:spcPts val="0"/>
              </a:spcBef>
              <a:buSzPts val="2200"/>
              <a:buNone/>
            </a:pPr>
            <a:r>
              <a:rPr lang="en-US" sz="2000" noProof="0" dirty="0"/>
              <a:t>Foreign sugar producers also gain (</a:t>
            </a:r>
            <a:r>
              <a:rPr lang="en-US" sz="2000" i="1" noProof="0" dirty="0"/>
              <a:t>B</a:t>
            </a:r>
            <a:r>
              <a:rPr lang="en-US" sz="2000" noProof="0" dirty="0"/>
              <a:t>), by selling at the U.S. price.</a:t>
            </a:r>
          </a:p>
          <a:p>
            <a:pPr marL="0" lvl="0" indent="0">
              <a:buSzPts val="2200"/>
              <a:buNone/>
            </a:pPr>
            <a:r>
              <a:rPr lang="en-US" sz="2000" noProof="0" dirty="0"/>
              <a:t>Consumer surplus falls by </a:t>
            </a:r>
            <a:r>
              <a:rPr lang="en-US" sz="2000" i="1" noProof="0" dirty="0"/>
              <a:t>A</a:t>
            </a:r>
            <a:r>
              <a:rPr lang="en-US" sz="2000" noProof="0" dirty="0"/>
              <a:t>+</a:t>
            </a:r>
            <a:r>
              <a:rPr lang="en-US" sz="2000" i="1" noProof="0" dirty="0"/>
              <a:t>C</a:t>
            </a:r>
            <a:r>
              <a:rPr lang="en-US" sz="2000" noProof="0" dirty="0"/>
              <a:t>+</a:t>
            </a:r>
            <a:r>
              <a:rPr lang="en-US" sz="2000" i="1" noProof="0" dirty="0"/>
              <a:t>B</a:t>
            </a:r>
            <a:r>
              <a:rPr lang="en-US" sz="2000" noProof="0" dirty="0"/>
              <a:t>+</a:t>
            </a:r>
            <a:r>
              <a:rPr lang="en-US" sz="2000" i="1" noProof="0" dirty="0"/>
              <a:t>D</a:t>
            </a:r>
            <a:r>
              <a:rPr lang="en-US" sz="2000" noProof="0" dirty="0"/>
              <a:t> (lower consumption, higher price).</a:t>
            </a:r>
          </a:p>
          <a:p>
            <a:pPr marL="0" lvl="0" indent="0">
              <a:buSzPts val="2200"/>
              <a:buNone/>
            </a:pPr>
            <a:r>
              <a:rPr lang="en-US" sz="2000" noProof="0" dirty="0"/>
              <a:t>So deadweight loss of </a:t>
            </a:r>
            <a:r>
              <a:rPr lang="en-US" sz="2000" i="1" noProof="0" dirty="0"/>
              <a:t>C</a:t>
            </a:r>
            <a:r>
              <a:rPr lang="en-US" sz="2000" noProof="0" dirty="0"/>
              <a:t>+</a:t>
            </a:r>
            <a:r>
              <a:rPr lang="en-US" sz="2000" i="1" noProof="0" dirty="0"/>
              <a:t>D</a:t>
            </a:r>
            <a:r>
              <a:rPr lang="en-US" sz="2000" noProof="0" dirty="0"/>
              <a:t> occurs due to the sugar quota.</a:t>
            </a:r>
          </a:p>
        </p:txBody>
      </p:sp>
      <p:pic>
        <p:nvPicPr>
          <p:cNvPr id="3" name="Picture 2" descr="A graph depicts the economic effect of the United States sugar quota. For long description in Notes pane, press F6."/>
          <p:cNvPicPr>
            <a:picLocks noChangeAspect="1"/>
          </p:cNvPicPr>
          <p:nvPr/>
        </p:nvPicPr>
        <p:blipFill>
          <a:blip r:embed="rId3"/>
          <a:stretch>
            <a:fillRect/>
          </a:stretch>
        </p:blipFill>
        <p:spPr>
          <a:xfrm>
            <a:off x="3468131" y="1742519"/>
            <a:ext cx="5283140" cy="3484243"/>
          </a:xfrm>
          <a:prstGeom prst="rect">
            <a:avLst/>
          </a:prstGeom>
        </p:spPr>
      </p:pic>
    </p:spTree>
    <p:extLst>
      <p:ext uri="{BB962C8B-B14F-4D97-AF65-F5344CB8AC3E}">
        <p14:creationId xmlns:p14="http://schemas.microsoft.com/office/powerpoint/2010/main" val="16382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Costs to Society From Maintaining Import Restrictions</a:t>
            </a:r>
          </a:p>
        </p:txBody>
      </p:sp>
      <p:sp>
        <p:nvSpPr>
          <p:cNvPr id="4" name="Content Placeholder 3"/>
          <p:cNvSpPr>
            <a:spLocks noGrp="1"/>
          </p:cNvSpPr>
          <p:nvPr>
            <p:ph sz="quarter" idx="13"/>
          </p:nvPr>
        </p:nvSpPr>
        <p:spPr>
          <a:xfrm>
            <a:off x="457200" y="1556327"/>
            <a:ext cx="8229600" cy="1841629"/>
          </a:xfrm>
        </p:spPr>
        <p:txBody>
          <a:bodyPr/>
          <a:lstStyle/>
          <a:p>
            <a:pPr marL="0" lvl="0" indent="0">
              <a:spcBef>
                <a:spcPts val="600"/>
              </a:spcBef>
              <a:buSzPts val="2200"/>
              <a:buNone/>
            </a:pPr>
            <a:r>
              <a:rPr lang="en-US" sz="2000" noProof="0" dirty="0"/>
              <a:t>A common argument in favor of maintaining import restrictions is that it saves domestic jobs.</a:t>
            </a:r>
          </a:p>
          <a:p>
            <a:pPr marL="0" lvl="0" indent="0">
              <a:spcBef>
                <a:spcPts val="600"/>
              </a:spcBef>
              <a:buSzPts val="2200"/>
              <a:buNone/>
            </a:pPr>
            <a:r>
              <a:rPr lang="en-US" sz="2000" noProof="0" dirty="0"/>
              <a:t>Economists estimate that without the sugar import restrictions, about 3,000 jobs in the U.S. sugar industry would be lost.</a:t>
            </a:r>
          </a:p>
          <a:p>
            <a:pPr marL="255600">
              <a:spcBef>
                <a:spcPts val="600"/>
              </a:spcBef>
            </a:pPr>
            <a:r>
              <a:rPr lang="en-US" sz="2000" b="1" noProof="0" dirty="0"/>
              <a:t>That means each job’s annual cost to U.S. consumers is:</a:t>
            </a:r>
          </a:p>
        </p:txBody>
      </p:sp>
      <p:graphicFrame>
        <p:nvGraphicFramePr>
          <p:cNvPr id="3" name="Object 2" descr="$4.92 billion over 3,000 = $1,640,000 per job"/>
          <p:cNvGraphicFramePr>
            <a:graphicFrameLocks noChangeAspect="1"/>
          </p:cNvGraphicFramePr>
          <p:nvPr>
            <p:extLst>
              <p:ext uri="{D42A27DB-BD31-4B8C-83A1-F6EECF244321}">
                <p14:modId xmlns:p14="http://schemas.microsoft.com/office/powerpoint/2010/main" val="4049455401"/>
              </p:ext>
            </p:extLst>
          </p:nvPr>
        </p:nvGraphicFramePr>
        <p:xfrm>
          <a:off x="2301081" y="3506788"/>
          <a:ext cx="4541838" cy="327025"/>
        </p:xfrm>
        <a:graphic>
          <a:graphicData uri="http://schemas.openxmlformats.org/presentationml/2006/ole">
            <mc:AlternateContent xmlns:mc="http://schemas.openxmlformats.org/markup-compatibility/2006">
              <mc:Choice xmlns:v="urn:schemas-microsoft-com:vml" Requires="v">
                <p:oleObj name="Equation" r:id="rId3" imgW="2819160" imgH="203040" progId="Equation.DSMT4">
                  <p:embed/>
                </p:oleObj>
              </mc:Choice>
              <mc:Fallback>
                <p:oleObj name="Equation" r:id="rId3" imgW="2819160" imgH="203040" progId="Equation.DSMT4">
                  <p:embed/>
                  <p:pic>
                    <p:nvPicPr>
                      <p:cNvPr id="3" name="Object 2" descr="$4.92 billion over 3,000 = $1,640,000 per job"/>
                      <p:cNvPicPr/>
                      <p:nvPr/>
                    </p:nvPicPr>
                    <p:blipFill>
                      <a:blip r:embed="rId4"/>
                      <a:stretch>
                        <a:fillRect/>
                      </a:stretch>
                    </p:blipFill>
                    <p:spPr>
                      <a:xfrm>
                        <a:off x="2301081" y="3506788"/>
                        <a:ext cx="4541838" cy="327025"/>
                      </a:xfrm>
                      <a:prstGeom prst="rect">
                        <a:avLst/>
                      </a:prstGeom>
                    </p:spPr>
                  </p:pic>
                </p:oleObj>
              </mc:Fallback>
            </mc:AlternateContent>
          </a:graphicData>
        </a:graphic>
      </p:graphicFrame>
      <p:sp>
        <p:nvSpPr>
          <p:cNvPr id="5" name="Content Placeholder 4"/>
          <p:cNvSpPr>
            <a:spLocks noGrp="1"/>
          </p:cNvSpPr>
          <p:nvPr>
            <p:ph sz="quarter" idx="14"/>
          </p:nvPr>
        </p:nvSpPr>
        <p:spPr>
          <a:xfrm>
            <a:off x="457199" y="3941631"/>
            <a:ext cx="7930445" cy="2210813"/>
          </a:xfrm>
        </p:spPr>
        <p:txBody>
          <a:bodyPr/>
          <a:lstStyle/>
          <a:p>
            <a:pPr marL="0" lvl="0" indent="0">
              <a:buSzPts val="2200"/>
              <a:buNone/>
            </a:pPr>
            <a:r>
              <a:rPr lang="en-US" sz="2000" noProof="0" dirty="0"/>
              <a:t>And this is probably an underestimate, since cheaper sugar would open up more jobs (in the candy industry, etc.), and encourage sugar-using manufacturers to remain in America.</a:t>
            </a:r>
          </a:p>
          <a:p>
            <a:pPr marL="0" lvl="0" indent="0">
              <a:buSzPts val="2200"/>
              <a:buNone/>
            </a:pPr>
            <a:r>
              <a:rPr lang="en-US" sz="2000" noProof="0" dirty="0"/>
              <a:t>Sugar producers are able to lobby for the quota because the cost to society of the quota is spread over many consumers, and the benefit is concentrated among just a few people.</a:t>
            </a:r>
          </a:p>
        </p:txBody>
      </p:sp>
    </p:spTree>
    <p:extLst>
      <p:ext uri="{BB962C8B-B14F-4D97-AF65-F5344CB8AC3E}">
        <p14:creationId xmlns:p14="http://schemas.microsoft.com/office/powerpoint/2010/main" val="302228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The High Cost of Preserving Jobs with Tariffs and Quotas</a:t>
            </a:r>
          </a:p>
        </p:txBody>
      </p:sp>
      <p:sp>
        <p:nvSpPr>
          <p:cNvPr id="7" name="Content Placeholder 6"/>
          <p:cNvSpPr>
            <a:spLocks noGrp="1"/>
          </p:cNvSpPr>
          <p:nvPr>
            <p:ph sz="quarter" idx="13"/>
          </p:nvPr>
        </p:nvSpPr>
        <p:spPr>
          <a:xfrm>
            <a:off x="457200" y="1552575"/>
            <a:ext cx="8218488" cy="1901825"/>
          </a:xfrm>
        </p:spPr>
        <p:txBody>
          <a:bodyPr/>
          <a:lstStyle/>
          <a:p>
            <a:pPr marL="0" lvl="0" indent="0">
              <a:spcBef>
                <a:spcPts val="0"/>
              </a:spcBef>
              <a:buSzPts val="2200"/>
              <a:buNone/>
            </a:pPr>
            <a:r>
              <a:rPr lang="en-US" sz="2200" noProof="0" dirty="0">
                <a:solidFill>
                  <a:schemeClr val="tx1"/>
                </a:solidFill>
              </a:rPr>
              <a:t>The sugar quota is not the only government policy imposing a high cost on U.S. consumers to save jobs at U.S. firms:</a:t>
            </a:r>
          </a:p>
          <a:p>
            <a:pPr marL="255600"/>
            <a:r>
              <a:rPr lang="en-US" sz="2200" noProof="0" dirty="0">
                <a:solidFill>
                  <a:schemeClr val="tx1"/>
                </a:solidFill>
              </a:rPr>
              <a:t>Shoe import tariffs cost $300,000 per job, per year.</a:t>
            </a:r>
          </a:p>
          <a:p>
            <a:pPr marL="255600"/>
            <a:r>
              <a:rPr lang="en-US" sz="2200" noProof="0" dirty="0">
                <a:solidFill>
                  <a:schemeClr val="tx1"/>
                </a:solidFill>
              </a:rPr>
              <a:t>Tire tariffs cost $900,000 per job, per year.</a:t>
            </a:r>
          </a:p>
        </p:txBody>
      </p:sp>
      <p:sp>
        <p:nvSpPr>
          <p:cNvPr id="8" name="Content Placeholder 7"/>
          <p:cNvSpPr>
            <a:spLocks noGrp="1"/>
          </p:cNvSpPr>
          <p:nvPr>
            <p:ph sz="quarter" idx="14"/>
          </p:nvPr>
        </p:nvSpPr>
        <p:spPr>
          <a:xfrm>
            <a:off x="457200" y="3561921"/>
            <a:ext cx="7083778" cy="840745"/>
          </a:xfrm>
        </p:spPr>
        <p:txBody>
          <a:bodyPr/>
          <a:lstStyle/>
          <a:p>
            <a:pPr marL="0" lvl="0" indent="0">
              <a:buSzPts val="2200"/>
              <a:buNone/>
            </a:pPr>
            <a:r>
              <a:rPr lang="en-US" sz="2200" noProof="0" dirty="0">
                <a:solidFill>
                  <a:schemeClr val="tx1"/>
                </a:solidFill>
              </a:rPr>
              <a:t>Even worse: when one industry receives tariff or quota protection, other domestic industries lose jobs.</a:t>
            </a:r>
          </a:p>
        </p:txBody>
      </p:sp>
      <p:sp>
        <p:nvSpPr>
          <p:cNvPr id="9" name="Content Placeholder 8"/>
          <p:cNvSpPr>
            <a:spLocks noGrp="1"/>
          </p:cNvSpPr>
          <p:nvPr>
            <p:ph sz="quarter" idx="15"/>
          </p:nvPr>
        </p:nvSpPr>
        <p:spPr>
          <a:xfrm>
            <a:off x="457200" y="4476320"/>
            <a:ext cx="3347156" cy="499963"/>
          </a:xfrm>
        </p:spPr>
        <p:txBody>
          <a:bodyPr/>
          <a:lstStyle/>
          <a:p>
            <a:r>
              <a:rPr lang="en-US" sz="2200" noProof="0" dirty="0">
                <a:solidFill>
                  <a:schemeClr val="tx1"/>
                </a:solidFill>
              </a:rPr>
              <a:t>The 2009 tire tariff cost</a:t>
            </a:r>
          </a:p>
        </p:txBody>
      </p:sp>
      <p:graphicFrame>
        <p:nvGraphicFramePr>
          <p:cNvPr id="21" name="Object 20" descr="approximately 3,000"/>
          <p:cNvGraphicFramePr>
            <a:graphicFrameLocks noChangeAspect="1"/>
          </p:cNvGraphicFramePr>
          <p:nvPr>
            <p:extLst>
              <p:ext uri="{D42A27DB-BD31-4B8C-83A1-F6EECF244321}">
                <p14:modId xmlns:p14="http://schemas.microsoft.com/office/powerpoint/2010/main" val="3492624252"/>
              </p:ext>
            </p:extLst>
          </p:nvPr>
        </p:nvGraphicFramePr>
        <p:xfrm>
          <a:off x="3854071" y="4600599"/>
          <a:ext cx="989948" cy="337483"/>
        </p:xfrm>
        <a:graphic>
          <a:graphicData uri="http://schemas.openxmlformats.org/presentationml/2006/ole">
            <mc:AlternateContent xmlns:mc="http://schemas.openxmlformats.org/markup-compatibility/2006">
              <mc:Choice xmlns:v="urn:schemas-microsoft-com:vml" Requires="v">
                <p:oleObj name="Equation" r:id="rId3" imgW="558720" imgH="190440" progId="Equation.DSMT4">
                  <p:embed/>
                </p:oleObj>
              </mc:Choice>
              <mc:Fallback>
                <p:oleObj name="Equation" r:id="rId3" imgW="558720" imgH="190440" progId="Equation.DSMT4">
                  <p:embed/>
                  <p:pic>
                    <p:nvPicPr>
                      <p:cNvPr id="21" name="Object 20" descr="approximately 3,000"/>
                      <p:cNvPicPr/>
                      <p:nvPr/>
                    </p:nvPicPr>
                    <p:blipFill>
                      <a:blip r:embed="rId4"/>
                      <a:stretch>
                        <a:fillRect/>
                      </a:stretch>
                    </p:blipFill>
                    <p:spPr>
                      <a:xfrm>
                        <a:off x="3854071" y="4600599"/>
                        <a:ext cx="989948" cy="337483"/>
                      </a:xfrm>
                      <a:prstGeom prst="rect">
                        <a:avLst/>
                      </a:prstGeom>
                    </p:spPr>
                  </p:pic>
                </p:oleObj>
              </mc:Fallback>
            </mc:AlternateContent>
          </a:graphicData>
        </a:graphic>
      </p:graphicFrame>
      <p:sp>
        <p:nvSpPr>
          <p:cNvPr id="10" name="Content Placeholder 9"/>
          <p:cNvSpPr>
            <a:spLocks noGrp="1"/>
          </p:cNvSpPr>
          <p:nvPr>
            <p:ph sz="quarter" idx="16"/>
          </p:nvPr>
        </p:nvSpPr>
        <p:spPr>
          <a:xfrm>
            <a:off x="4910668" y="4476320"/>
            <a:ext cx="3635022" cy="499963"/>
          </a:xfrm>
        </p:spPr>
        <p:txBody>
          <a:bodyPr lIns="0"/>
          <a:lstStyle/>
          <a:p>
            <a:pPr marL="432" indent="0">
              <a:buNone/>
            </a:pPr>
            <a:r>
              <a:rPr lang="en-US" sz="2200" noProof="0" dirty="0">
                <a:solidFill>
                  <a:schemeClr val="tx1"/>
                </a:solidFill>
              </a:rPr>
              <a:t>jobs in retail stores because</a:t>
            </a:r>
          </a:p>
        </p:txBody>
      </p:sp>
      <p:sp>
        <p:nvSpPr>
          <p:cNvPr id="11" name="Content Placeholder 10"/>
          <p:cNvSpPr>
            <a:spLocks noGrp="1"/>
          </p:cNvSpPr>
          <p:nvPr>
            <p:ph sz="quarter" idx="17"/>
          </p:nvPr>
        </p:nvSpPr>
        <p:spPr>
          <a:xfrm>
            <a:off x="457200" y="5049937"/>
            <a:ext cx="7941733" cy="775130"/>
          </a:xfrm>
        </p:spPr>
        <p:txBody>
          <a:bodyPr tIns="0"/>
          <a:lstStyle/>
          <a:p>
            <a:pPr marL="255600" indent="0">
              <a:buNone/>
            </a:pPr>
            <a:r>
              <a:rPr lang="en-US" sz="2200" noProof="0" dirty="0">
                <a:solidFill>
                  <a:schemeClr val="tx1"/>
                </a:solidFill>
              </a:rPr>
              <a:t>the higher price of tires left U.S. consumers with less money to spend on other goods.</a:t>
            </a:r>
          </a:p>
        </p:txBody>
      </p:sp>
    </p:spTree>
    <p:extLst>
      <p:ext uri="{BB962C8B-B14F-4D97-AF65-F5344CB8AC3E}">
        <p14:creationId xmlns:p14="http://schemas.microsoft.com/office/powerpoint/2010/main" val="5211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Smoot-Hawley and the Politics of Tariffs </a:t>
            </a:r>
            <a:r>
              <a:rPr lang="en-US" sz="2000" b="0" noProof="0" dirty="0"/>
              <a:t>(1 of 3)</a:t>
            </a:r>
            <a:endParaRPr lang="en-US" sz="2000" noProof="0" dirty="0"/>
          </a:p>
        </p:txBody>
      </p:sp>
      <p:sp>
        <p:nvSpPr>
          <p:cNvPr id="6" name="Content Placeholder 5"/>
          <p:cNvSpPr>
            <a:spLocks noGrp="1"/>
          </p:cNvSpPr>
          <p:nvPr>
            <p:ph sz="quarter" idx="15"/>
          </p:nvPr>
        </p:nvSpPr>
        <p:spPr>
          <a:xfrm>
            <a:off x="457200" y="1558412"/>
            <a:ext cx="3176649" cy="4548877"/>
          </a:xfrm>
        </p:spPr>
        <p:txBody>
          <a:bodyPr/>
          <a:lstStyle/>
          <a:p>
            <a:pPr marL="0" lvl="0" indent="0">
              <a:spcBef>
                <a:spcPts val="600"/>
              </a:spcBef>
              <a:buSzPts val="2200"/>
              <a:buNone/>
            </a:pPr>
            <a:r>
              <a:rPr lang="en-US" sz="1800" noProof="0" dirty="0"/>
              <a:t>Tariffs on foreign-made shoes in the U.S. trace back to the 1920s:</a:t>
            </a:r>
          </a:p>
          <a:p>
            <a:pPr marL="255600">
              <a:spcBef>
                <a:spcPts val="600"/>
              </a:spcBef>
            </a:pPr>
            <a:r>
              <a:rPr lang="en-US" sz="1800" noProof="0" dirty="0"/>
              <a:t>U.S. farmers were struggling and lobbied for protection from imports.</a:t>
            </a:r>
          </a:p>
          <a:p>
            <a:pPr marL="255600">
              <a:spcBef>
                <a:spcPts val="600"/>
              </a:spcBef>
            </a:pPr>
            <a:r>
              <a:rPr lang="en-US" sz="1800" noProof="0" dirty="0"/>
              <a:t>Politicians in their districts championed these protections.</a:t>
            </a:r>
          </a:p>
          <a:p>
            <a:pPr marL="255600">
              <a:spcBef>
                <a:spcPts val="600"/>
              </a:spcBef>
            </a:pPr>
            <a:r>
              <a:rPr lang="en-US" sz="1800" noProof="0" dirty="0"/>
              <a:t>Other politicians promised their support in exchange for tariffs on other goods produced in </a:t>
            </a:r>
            <a:r>
              <a:rPr lang="en-US" sz="1800" b="1" noProof="0" dirty="0"/>
              <a:t>their</a:t>
            </a:r>
            <a:r>
              <a:rPr lang="en-US" sz="1800" noProof="0" dirty="0"/>
              <a:t> districts; this process is known as </a:t>
            </a:r>
            <a:r>
              <a:rPr lang="en-US" sz="1800" b="1" noProof="0" dirty="0"/>
              <a:t>logrolling</a:t>
            </a:r>
            <a:r>
              <a:rPr lang="en-US" sz="1800" noProof="0" dirty="0"/>
              <a:t>.</a:t>
            </a:r>
          </a:p>
        </p:txBody>
      </p:sp>
      <p:pic>
        <p:nvPicPr>
          <p:cNvPr id="3" name="Picture 2" descr="Displays of shoes are visible inside the storefront window of a Foot Locker store."/>
          <p:cNvPicPr>
            <a:picLocks noChangeAspect="1"/>
          </p:cNvPicPr>
          <p:nvPr/>
        </p:nvPicPr>
        <p:blipFill>
          <a:blip r:embed="rId3"/>
          <a:stretch>
            <a:fillRect/>
          </a:stretch>
        </p:blipFill>
        <p:spPr>
          <a:xfrm>
            <a:off x="3914232" y="1700213"/>
            <a:ext cx="4797968" cy="3188484"/>
          </a:xfrm>
          <a:prstGeom prst="rect">
            <a:avLst/>
          </a:prstGeom>
        </p:spPr>
      </p:pic>
    </p:spTree>
    <p:extLst>
      <p:ext uri="{BB962C8B-B14F-4D97-AF65-F5344CB8AC3E}">
        <p14:creationId xmlns:p14="http://schemas.microsoft.com/office/powerpoint/2010/main" val="72509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Smoot-Hawley and the Politics of Tariffs </a:t>
            </a:r>
            <a:r>
              <a:rPr lang="en-US" sz="2000" b="0" noProof="0" dirty="0"/>
              <a:t>(2 of 3)</a:t>
            </a:r>
            <a:endParaRPr lang="en-US" sz="2000" noProof="0" dirty="0"/>
          </a:p>
        </p:txBody>
      </p:sp>
      <p:sp>
        <p:nvSpPr>
          <p:cNvPr id="5" name="Content Placeholder 4"/>
          <p:cNvSpPr>
            <a:spLocks noGrp="1"/>
          </p:cNvSpPr>
          <p:nvPr>
            <p:ph sz="quarter" idx="13"/>
          </p:nvPr>
        </p:nvSpPr>
        <p:spPr>
          <a:xfrm>
            <a:off x="457201" y="1552574"/>
            <a:ext cx="3234266" cy="1698625"/>
          </a:xfrm>
        </p:spPr>
        <p:txBody>
          <a:bodyPr/>
          <a:lstStyle/>
          <a:p>
            <a:pPr marL="0" lvl="0" indent="0">
              <a:spcBef>
                <a:spcPts val="0"/>
              </a:spcBef>
              <a:buSzPts val="2200"/>
              <a:buNone/>
            </a:pPr>
            <a:r>
              <a:rPr lang="en-US" sz="1800" noProof="0" dirty="0">
                <a:solidFill>
                  <a:schemeClr val="tx1"/>
                </a:solidFill>
              </a:rPr>
              <a:t>These negotiations resulted in the </a:t>
            </a:r>
            <a:r>
              <a:rPr lang="en-US" sz="1800" b="1" noProof="0" dirty="0">
                <a:solidFill>
                  <a:schemeClr val="tx1"/>
                </a:solidFill>
              </a:rPr>
              <a:t>Smoot-Hawley Tariff Act (1930)</a:t>
            </a:r>
            <a:r>
              <a:rPr lang="en-US" sz="1800" noProof="0" dirty="0">
                <a:solidFill>
                  <a:schemeClr val="tx1"/>
                </a:solidFill>
              </a:rPr>
              <a:t>.</a:t>
            </a:r>
          </a:p>
          <a:p>
            <a:pPr marL="255600"/>
            <a:r>
              <a:rPr lang="en-US" sz="1800" b="1" noProof="0" dirty="0">
                <a:solidFill>
                  <a:schemeClr val="tx1"/>
                </a:solidFill>
              </a:rPr>
              <a:t>Smoot-Hawley</a:t>
            </a:r>
            <a:r>
              <a:rPr lang="en-US" sz="1800" noProof="0" dirty="0">
                <a:solidFill>
                  <a:schemeClr val="tx1"/>
                </a:solidFill>
              </a:rPr>
              <a:t> raised tariffs to their highest</a:t>
            </a:r>
          </a:p>
        </p:txBody>
      </p:sp>
      <p:sp>
        <p:nvSpPr>
          <p:cNvPr id="8" name="Content Placeholder 7"/>
          <p:cNvSpPr>
            <a:spLocks noGrp="1"/>
          </p:cNvSpPr>
          <p:nvPr>
            <p:ph sz="quarter" idx="14"/>
          </p:nvPr>
        </p:nvSpPr>
        <p:spPr>
          <a:xfrm>
            <a:off x="457201" y="3307644"/>
            <a:ext cx="2470150" cy="327377"/>
          </a:xfrm>
        </p:spPr>
        <p:txBody>
          <a:bodyPr tIns="0" rIns="0" bIns="0"/>
          <a:lstStyle/>
          <a:p>
            <a:pPr marL="255600" indent="0">
              <a:buNone/>
            </a:pPr>
            <a:r>
              <a:rPr lang="en-US" sz="1800" noProof="0" dirty="0">
                <a:solidFill>
                  <a:schemeClr val="tx1"/>
                </a:solidFill>
              </a:rPr>
              <a:t>value in U.S. history</a:t>
            </a:r>
          </a:p>
        </p:txBody>
      </p:sp>
      <p:graphicFrame>
        <p:nvGraphicFramePr>
          <p:cNvPr id="22" name="Object 21" descr="left parenthesis approximately 60"/>
          <p:cNvGraphicFramePr>
            <a:graphicFrameLocks noChangeAspect="1"/>
          </p:cNvGraphicFramePr>
          <p:nvPr>
            <p:extLst>
              <p:ext uri="{D42A27DB-BD31-4B8C-83A1-F6EECF244321}">
                <p14:modId xmlns:p14="http://schemas.microsoft.com/office/powerpoint/2010/main" val="1378696648"/>
              </p:ext>
            </p:extLst>
          </p:nvPr>
        </p:nvGraphicFramePr>
        <p:xfrm>
          <a:off x="2971800" y="3327400"/>
          <a:ext cx="530225" cy="292100"/>
        </p:xfrm>
        <a:graphic>
          <a:graphicData uri="http://schemas.openxmlformats.org/presentationml/2006/ole">
            <mc:AlternateContent xmlns:mc="http://schemas.openxmlformats.org/markup-compatibility/2006">
              <mc:Choice xmlns:v="urn:schemas-microsoft-com:vml" Requires="v">
                <p:oleObj name="Equation" r:id="rId2" imgW="368280" imgH="203040" progId="Equation.DSMT4">
                  <p:embed/>
                </p:oleObj>
              </mc:Choice>
              <mc:Fallback>
                <p:oleObj name="Equation" r:id="rId2" imgW="368280" imgH="203040" progId="Equation.DSMT4">
                  <p:embed/>
                  <p:pic>
                    <p:nvPicPr>
                      <p:cNvPr id="22" name="Object 21" descr="left parenthesis approximately 60"/>
                      <p:cNvPicPr/>
                      <p:nvPr/>
                    </p:nvPicPr>
                    <p:blipFill>
                      <a:blip r:embed="rId3"/>
                      <a:stretch>
                        <a:fillRect/>
                      </a:stretch>
                    </p:blipFill>
                    <p:spPr>
                      <a:xfrm>
                        <a:off x="2971800" y="3327400"/>
                        <a:ext cx="530225" cy="292100"/>
                      </a:xfrm>
                      <a:prstGeom prst="rect">
                        <a:avLst/>
                      </a:prstGeom>
                    </p:spPr>
                  </p:pic>
                </p:oleObj>
              </mc:Fallback>
            </mc:AlternateContent>
          </a:graphicData>
        </a:graphic>
      </p:graphicFrame>
      <p:sp>
        <p:nvSpPr>
          <p:cNvPr id="9" name="Content Placeholder 8"/>
          <p:cNvSpPr>
            <a:spLocks noGrp="1"/>
          </p:cNvSpPr>
          <p:nvPr>
            <p:ph sz="quarter" idx="15"/>
          </p:nvPr>
        </p:nvSpPr>
        <p:spPr>
          <a:xfrm>
            <a:off x="457200" y="3691466"/>
            <a:ext cx="2827867" cy="598312"/>
          </a:xfrm>
        </p:spPr>
        <p:txBody>
          <a:bodyPr tIns="0" bIns="0"/>
          <a:lstStyle/>
          <a:p>
            <a:pPr marL="255600" indent="0">
              <a:buNone/>
            </a:pPr>
            <a:r>
              <a:rPr lang="en-US" sz="1800" noProof="0" dirty="0">
                <a:solidFill>
                  <a:schemeClr val="tx1"/>
                </a:solidFill>
              </a:rPr>
              <a:t>percent of the value of imports, on average)</a:t>
            </a:r>
          </a:p>
        </p:txBody>
      </p:sp>
      <p:sp>
        <p:nvSpPr>
          <p:cNvPr id="10" name="Content Placeholder 9"/>
          <p:cNvSpPr>
            <a:spLocks noGrp="1"/>
          </p:cNvSpPr>
          <p:nvPr>
            <p:ph sz="quarter" idx="16"/>
          </p:nvPr>
        </p:nvSpPr>
        <p:spPr>
          <a:xfrm>
            <a:off x="457201" y="4352925"/>
            <a:ext cx="3124200" cy="1804036"/>
          </a:xfrm>
        </p:spPr>
        <p:txBody>
          <a:bodyPr/>
          <a:lstStyle/>
          <a:p>
            <a:pPr marL="255600"/>
            <a:r>
              <a:rPr lang="en-US" sz="1800" noProof="0" dirty="0">
                <a:solidFill>
                  <a:schemeClr val="tx1"/>
                </a:solidFill>
              </a:rPr>
              <a:t>Its effects continue to this day; e.g., the 2023 U.S. tariff on shoes contains </a:t>
            </a:r>
            <a:r>
              <a:rPr lang="en-US" sz="1800" b="1" noProof="0" dirty="0">
                <a:solidFill>
                  <a:schemeClr val="tx1"/>
                </a:solidFill>
              </a:rPr>
              <a:t>hundreds</a:t>
            </a:r>
            <a:r>
              <a:rPr lang="en-US" sz="1800" noProof="0" dirty="0">
                <a:solidFill>
                  <a:schemeClr val="tx1"/>
                </a:solidFill>
              </a:rPr>
              <a:t> of entries, detailing tariff levels on different types of shoes.</a:t>
            </a:r>
          </a:p>
        </p:txBody>
      </p:sp>
      <p:pic>
        <p:nvPicPr>
          <p:cNvPr id="21" name="Picture 20" descr="Displays of shoes are visible inside the storefront window of a Foot Locker store."/>
          <p:cNvPicPr>
            <a:picLocks noChangeAspect="1"/>
          </p:cNvPicPr>
          <p:nvPr/>
        </p:nvPicPr>
        <p:blipFill>
          <a:blip r:embed="rId4"/>
          <a:stretch>
            <a:fillRect/>
          </a:stretch>
        </p:blipFill>
        <p:spPr>
          <a:xfrm>
            <a:off x="3914232" y="1713402"/>
            <a:ext cx="4797968" cy="3188484"/>
          </a:xfrm>
          <a:prstGeom prst="rect">
            <a:avLst/>
          </a:prstGeom>
        </p:spPr>
      </p:pic>
    </p:spTree>
    <p:extLst>
      <p:ext uri="{BB962C8B-B14F-4D97-AF65-F5344CB8AC3E}">
        <p14:creationId xmlns:p14="http://schemas.microsoft.com/office/powerpoint/2010/main" val="406105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9" grpId="0" build="p"/>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Smoot-Hawley and the Politics of Tariffs </a:t>
            </a:r>
            <a:r>
              <a:rPr lang="en-US" sz="2000" b="0" noProof="0" dirty="0"/>
              <a:t>(3 of 3)</a:t>
            </a:r>
            <a:endParaRPr lang="en-US" sz="2000" noProof="0" dirty="0"/>
          </a:p>
        </p:txBody>
      </p:sp>
      <p:sp>
        <p:nvSpPr>
          <p:cNvPr id="6" name="Content Placeholder 5"/>
          <p:cNvSpPr>
            <a:spLocks noGrp="1"/>
          </p:cNvSpPr>
          <p:nvPr>
            <p:ph sz="quarter" idx="15"/>
          </p:nvPr>
        </p:nvSpPr>
        <p:spPr>
          <a:xfrm>
            <a:off x="457201" y="1558412"/>
            <a:ext cx="2951017" cy="2289193"/>
          </a:xfrm>
        </p:spPr>
        <p:txBody>
          <a:bodyPr/>
          <a:lstStyle/>
          <a:p>
            <a:pPr marL="0" lvl="0" indent="0">
              <a:spcBef>
                <a:spcPts val="0"/>
              </a:spcBef>
              <a:buSzPts val="2200"/>
              <a:buNone/>
            </a:pPr>
            <a:r>
              <a:rPr lang="en-US" sz="1800" noProof="0" dirty="0"/>
              <a:t>Even worse: these tariffs now protect a very small industry.</a:t>
            </a:r>
          </a:p>
          <a:p>
            <a:pPr marL="255600" lvl="0"/>
            <a:r>
              <a:rPr lang="en-US" sz="1800" noProof="0" dirty="0"/>
              <a:t>Employment in the shoe industry was 275,000 workers, now &lt;15,000 workers.</a:t>
            </a:r>
          </a:p>
        </p:txBody>
      </p:sp>
      <p:sp>
        <p:nvSpPr>
          <p:cNvPr id="3" name="Content Placeholder 2"/>
          <p:cNvSpPr>
            <a:spLocks noGrp="1"/>
          </p:cNvSpPr>
          <p:nvPr>
            <p:ph sz="quarter" idx="15"/>
          </p:nvPr>
        </p:nvSpPr>
        <p:spPr>
          <a:xfrm>
            <a:off x="457200" y="3930733"/>
            <a:ext cx="2951018" cy="2306741"/>
          </a:xfrm>
        </p:spPr>
        <p:txBody>
          <a:bodyPr/>
          <a:lstStyle/>
          <a:p>
            <a:pPr marL="0" lvl="0" indent="0">
              <a:spcBef>
                <a:spcPts val="600"/>
              </a:spcBef>
              <a:buSzPts val="2200"/>
              <a:buNone/>
            </a:pPr>
            <a:r>
              <a:rPr lang="en-US" sz="1800" noProof="0" dirty="0"/>
              <a:t>And other countries imposed retaliatory tariffs on </a:t>
            </a:r>
            <a:r>
              <a:rPr lang="en-US" sz="1800" b="1" noProof="0" dirty="0"/>
              <a:t>our</a:t>
            </a:r>
            <a:r>
              <a:rPr lang="en-US" sz="1800" noProof="0" dirty="0"/>
              <a:t> exports also!</a:t>
            </a:r>
          </a:p>
          <a:p>
            <a:pPr marL="255600" lvl="0"/>
            <a:r>
              <a:rPr lang="en-US" sz="1800" noProof="0" dirty="0"/>
              <a:t>Modern trade negotiations are largely aimed at reducing these trade protections.</a:t>
            </a:r>
          </a:p>
        </p:txBody>
      </p:sp>
      <p:pic>
        <p:nvPicPr>
          <p:cNvPr id="8" name="Picture 7" descr="Displays of shoes are visible inside the storefront window of a Foot Locker store."/>
          <p:cNvPicPr>
            <a:picLocks noChangeAspect="1"/>
          </p:cNvPicPr>
          <p:nvPr/>
        </p:nvPicPr>
        <p:blipFill>
          <a:blip r:embed="rId2"/>
          <a:stretch>
            <a:fillRect/>
          </a:stretch>
        </p:blipFill>
        <p:spPr>
          <a:xfrm>
            <a:off x="3914232" y="1713402"/>
            <a:ext cx="4797968" cy="3188484"/>
          </a:xfrm>
          <a:prstGeom prst="rect">
            <a:avLst/>
          </a:prstGeom>
        </p:spPr>
      </p:pic>
    </p:spTree>
    <p:extLst>
      <p:ext uri="{BB962C8B-B14F-4D97-AF65-F5344CB8AC3E}">
        <p14:creationId xmlns:p14="http://schemas.microsoft.com/office/powerpoint/2010/main" val="105552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Gains From Unilateral Elimination of Tariffs and Quotas</a:t>
            </a:r>
          </a:p>
        </p:txBody>
      </p:sp>
      <p:sp>
        <p:nvSpPr>
          <p:cNvPr id="4" name="Content Placeholder 3"/>
          <p:cNvSpPr>
            <a:spLocks noGrp="1"/>
          </p:cNvSpPr>
          <p:nvPr>
            <p:ph sz="quarter" idx="13"/>
          </p:nvPr>
        </p:nvSpPr>
        <p:spPr>
          <a:xfrm>
            <a:off x="457200" y="1556327"/>
            <a:ext cx="8229600" cy="2030021"/>
          </a:xfrm>
        </p:spPr>
        <p:txBody>
          <a:bodyPr/>
          <a:lstStyle/>
          <a:p>
            <a:pPr marL="0" lvl="0" indent="0">
              <a:spcBef>
                <a:spcPts val="0"/>
              </a:spcBef>
              <a:buSzPts val="2200"/>
              <a:buNone/>
            </a:pPr>
            <a:r>
              <a:rPr lang="en-US" sz="2200" noProof="0" dirty="0"/>
              <a:t>Some politicians argue that we should drop our tariffs and quotas, but only if the other countries agree to do the same.</a:t>
            </a:r>
          </a:p>
          <a:p>
            <a:pPr marL="255600"/>
            <a:r>
              <a:rPr lang="en-US" sz="2200" noProof="0" dirty="0"/>
              <a:t>This makes it easier to gain political support for actions that will genuinely cause economic pain, albeit to a limited number of people.</a:t>
            </a:r>
          </a:p>
        </p:txBody>
      </p:sp>
      <p:sp>
        <p:nvSpPr>
          <p:cNvPr id="5" name="Content Placeholder 4"/>
          <p:cNvSpPr>
            <a:spLocks noGrp="1"/>
          </p:cNvSpPr>
          <p:nvPr>
            <p:ph sz="quarter" idx="14"/>
          </p:nvPr>
        </p:nvSpPr>
        <p:spPr>
          <a:xfrm>
            <a:off x="457200" y="3716977"/>
            <a:ext cx="8229600" cy="2591748"/>
          </a:xfrm>
        </p:spPr>
        <p:txBody>
          <a:bodyPr/>
          <a:lstStyle/>
          <a:p>
            <a:pPr marL="0" lvl="0" indent="0">
              <a:buSzPts val="2200"/>
              <a:buNone/>
            </a:pPr>
            <a:r>
              <a:rPr lang="en-US" sz="2200" noProof="0" dirty="0"/>
              <a:t>But our analysis of the sugar quota showed that there is sufficient reason for the U.S. to unilaterally remove its restrictions.</a:t>
            </a:r>
          </a:p>
          <a:p>
            <a:pPr marL="255600" lvl="0"/>
            <a:r>
              <a:rPr lang="en-US" sz="2200" b="1" noProof="0" dirty="0"/>
              <a:t>The U.S. economy would gain from the elimination of tariffs and quotas, even if other countries did not reduce their tariffs and quotas!</a:t>
            </a:r>
          </a:p>
        </p:txBody>
      </p:sp>
    </p:spTree>
    <p:extLst>
      <p:ext uri="{BB962C8B-B14F-4D97-AF65-F5344CB8AC3E}">
        <p14:creationId xmlns:p14="http://schemas.microsoft.com/office/powerpoint/2010/main" val="14241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427"/>
            <a:ext cx="8229600" cy="1047371"/>
          </a:xfrm>
        </p:spPr>
        <p:txBody>
          <a:bodyPr/>
          <a:lstStyle/>
          <a:p>
            <a:r>
              <a:rPr lang="en-US" noProof="0" dirty="0"/>
              <a:t>Other Barriers to Trade</a:t>
            </a:r>
          </a:p>
        </p:txBody>
      </p:sp>
      <p:sp>
        <p:nvSpPr>
          <p:cNvPr id="4" name="Content Placeholder 3"/>
          <p:cNvSpPr>
            <a:spLocks noGrp="1"/>
          </p:cNvSpPr>
          <p:nvPr>
            <p:ph sz="quarter" idx="13"/>
          </p:nvPr>
        </p:nvSpPr>
        <p:spPr>
          <a:xfrm>
            <a:off x="457200" y="1673149"/>
            <a:ext cx="8229600" cy="1292100"/>
          </a:xfrm>
        </p:spPr>
        <p:txBody>
          <a:bodyPr tIns="0"/>
          <a:lstStyle/>
          <a:p>
            <a:pPr marL="0" lvl="0" indent="0">
              <a:spcBef>
                <a:spcPts val="0"/>
              </a:spcBef>
              <a:buSzPts val="2200"/>
              <a:buNone/>
            </a:pPr>
            <a:r>
              <a:rPr lang="en-US" sz="1800" noProof="0" dirty="0"/>
              <a:t>A less-common but still important barrier to trade is the restriction of imports based on health and safety standards.</a:t>
            </a:r>
          </a:p>
          <a:p>
            <a:pPr marL="255600">
              <a:spcBef>
                <a:spcPts val="1000"/>
              </a:spcBef>
            </a:pPr>
            <a:r>
              <a:rPr lang="en-US" sz="1800" b="1" noProof="0" dirty="0"/>
              <a:t>Example: </a:t>
            </a:r>
            <a:r>
              <a:rPr lang="en-US" sz="1800" noProof="0" dirty="0"/>
              <a:t>A government may impose higher standards on imports than it requires for domestic goods.</a:t>
            </a:r>
          </a:p>
        </p:txBody>
      </p:sp>
      <p:sp>
        <p:nvSpPr>
          <p:cNvPr id="5" name="Content Placeholder 4"/>
          <p:cNvSpPr>
            <a:spLocks noGrp="1"/>
          </p:cNvSpPr>
          <p:nvPr>
            <p:ph sz="quarter" idx="14"/>
          </p:nvPr>
        </p:nvSpPr>
        <p:spPr>
          <a:xfrm>
            <a:off x="457200" y="3101671"/>
            <a:ext cx="8229600" cy="3201751"/>
          </a:xfrm>
        </p:spPr>
        <p:txBody>
          <a:bodyPr tIns="0"/>
          <a:lstStyle/>
          <a:p>
            <a:pPr marL="0" lvl="0" indent="0">
              <a:buSzPts val="2200"/>
              <a:buNone/>
            </a:pPr>
            <a:r>
              <a:rPr lang="en-US" sz="1800" noProof="0" dirty="0"/>
              <a:t>Many governments also restrict imports of certain products on national security grounds, fearing that in times of war, they would not have access to those products.</a:t>
            </a:r>
          </a:p>
          <a:p>
            <a:pPr marL="255600" lvl="0">
              <a:spcBef>
                <a:spcPts val="1000"/>
              </a:spcBef>
            </a:pPr>
            <a:r>
              <a:rPr lang="en-US" sz="1800" b="1" noProof="0" dirty="0"/>
              <a:t>Example: </a:t>
            </a:r>
            <a:r>
              <a:rPr lang="en-US" sz="1800" noProof="0" dirty="0"/>
              <a:t>The Defense Department gives army recruits a voucher for a new pair of sneakers; New Balance lobbied (unsuccessfully) for these to be restricted to U.S.-made sneakers.</a:t>
            </a:r>
          </a:p>
          <a:p>
            <a:pPr marL="255600" lvl="0">
              <a:spcBef>
                <a:spcPts val="1000"/>
              </a:spcBef>
            </a:pPr>
            <a:r>
              <a:rPr lang="en-US" sz="1800" b="1" noProof="0" dirty="0"/>
              <a:t>Example:</a:t>
            </a:r>
            <a:r>
              <a:rPr lang="en-US" sz="1800" noProof="0" dirty="0"/>
              <a:t> In 2021, President Biden expanded the “Buy American” program partly on national security grounds, arguing (for example) that personal protective equipment (P</a:t>
            </a:r>
            <a:r>
              <a:rPr lang="en-US" sz="100" noProof="0" dirty="0"/>
              <a:t> </a:t>
            </a:r>
            <a:r>
              <a:rPr lang="en-US" sz="1800" noProof="0" dirty="0"/>
              <a:t>P</a:t>
            </a:r>
            <a:r>
              <a:rPr lang="en-US" sz="100" noProof="0" dirty="0"/>
              <a:t> </a:t>
            </a:r>
            <a:r>
              <a:rPr lang="en-US" sz="1800" noProof="0" dirty="0"/>
              <a:t>E) might become unavailable for import during a future pandemic.</a:t>
            </a:r>
          </a:p>
        </p:txBody>
      </p:sp>
    </p:spTree>
    <p:extLst>
      <p:ext uri="{BB962C8B-B14F-4D97-AF65-F5344CB8AC3E}">
        <p14:creationId xmlns:p14="http://schemas.microsoft.com/office/powerpoint/2010/main" val="331077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7.5 The Debate over Trade Policies and Globalization</a:t>
            </a:r>
          </a:p>
        </p:txBody>
      </p:sp>
      <p:sp>
        <p:nvSpPr>
          <p:cNvPr id="8" name="Content Placeholder 7"/>
          <p:cNvSpPr>
            <a:spLocks noGrp="1"/>
          </p:cNvSpPr>
          <p:nvPr>
            <p:ph sz="quarter" idx="13"/>
          </p:nvPr>
        </p:nvSpPr>
        <p:spPr>
          <a:xfrm>
            <a:off x="457200" y="1549549"/>
            <a:ext cx="7650480" cy="527448"/>
          </a:xfrm>
        </p:spPr>
        <p:txBody>
          <a:bodyPr/>
          <a:lstStyle/>
          <a:p>
            <a:pPr marL="0" lvl="0" indent="0">
              <a:spcBef>
                <a:spcPts val="0"/>
              </a:spcBef>
              <a:buSzPts val="1600"/>
              <a:buNone/>
            </a:pPr>
            <a:r>
              <a:rPr lang="en-US" sz="2000" b="1" noProof="0" dirty="0"/>
              <a:t>Evaluate the debate over trade policies and globalization.</a:t>
            </a:r>
          </a:p>
        </p:txBody>
      </p:sp>
      <p:sp>
        <p:nvSpPr>
          <p:cNvPr id="9" name="Content Placeholder 8"/>
          <p:cNvSpPr>
            <a:spLocks noGrp="1"/>
          </p:cNvSpPr>
          <p:nvPr>
            <p:ph sz="quarter" idx="14"/>
          </p:nvPr>
        </p:nvSpPr>
        <p:spPr>
          <a:xfrm>
            <a:off x="457200" y="2358675"/>
            <a:ext cx="8081158" cy="2867658"/>
          </a:xfrm>
        </p:spPr>
        <p:txBody>
          <a:bodyPr/>
          <a:lstStyle/>
          <a:p>
            <a:pPr marL="0" lvl="0" indent="0">
              <a:buSzPts val="2200"/>
              <a:buNone/>
            </a:pPr>
            <a:r>
              <a:rPr lang="en-US" noProof="0" dirty="0">
                <a:solidFill>
                  <a:schemeClr val="tx1"/>
                </a:solidFill>
              </a:rPr>
              <a:t>More trade takes place between nations when their governments encourage rather than discourage it.</a:t>
            </a:r>
          </a:p>
          <a:p>
            <a:pPr marL="0" lvl="0" indent="0">
              <a:buSzPts val="2200"/>
              <a:buNone/>
            </a:pPr>
            <a:r>
              <a:rPr lang="en-US" noProof="0" dirty="0">
                <a:solidFill>
                  <a:schemeClr val="tx1"/>
                </a:solidFill>
              </a:rPr>
              <a:t>As trade generally makes nations better off, economists are generally in favor of freer trade.</a:t>
            </a:r>
          </a:p>
          <a:p>
            <a:pPr marL="0" lvl="0" indent="0">
              <a:buSzPts val="2200"/>
              <a:buNone/>
            </a:pPr>
            <a:r>
              <a:rPr lang="en-US" noProof="0" dirty="0">
                <a:solidFill>
                  <a:schemeClr val="tx1"/>
                </a:solidFill>
              </a:rPr>
              <a:t>But there are many people who do not believe free trade makes everyone better off and so oppose it.</a:t>
            </a:r>
          </a:p>
        </p:txBody>
      </p:sp>
    </p:spTree>
    <p:extLst>
      <p:ext uri="{BB962C8B-B14F-4D97-AF65-F5344CB8AC3E}">
        <p14:creationId xmlns:p14="http://schemas.microsoft.com/office/powerpoint/2010/main" val="346493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2800" noProof="0" dirty="0"/>
              <a:t>7.1 The United States in the International Economy</a:t>
            </a:r>
          </a:p>
        </p:txBody>
      </p:sp>
      <p:sp>
        <p:nvSpPr>
          <p:cNvPr id="4" name="Content Placeholder 3"/>
          <p:cNvSpPr>
            <a:spLocks noGrp="1"/>
          </p:cNvSpPr>
          <p:nvPr>
            <p:ph sz="quarter" idx="13"/>
          </p:nvPr>
        </p:nvSpPr>
        <p:spPr>
          <a:xfrm>
            <a:off x="457200" y="1661243"/>
            <a:ext cx="7772400" cy="367581"/>
          </a:xfrm>
        </p:spPr>
        <p:txBody>
          <a:bodyPr tIns="0"/>
          <a:lstStyle/>
          <a:p>
            <a:pPr marL="0" lvl="0" indent="0">
              <a:spcBef>
                <a:spcPts val="0"/>
              </a:spcBef>
              <a:buSzPts val="1600"/>
              <a:buNone/>
            </a:pPr>
            <a:r>
              <a:rPr lang="en-US" sz="2000" b="1" noProof="0" dirty="0"/>
              <a:t>Discuss the role of international trade in the U.S. economy.</a:t>
            </a:r>
          </a:p>
        </p:txBody>
      </p:sp>
      <p:sp>
        <p:nvSpPr>
          <p:cNvPr id="5" name="Content Placeholder 4"/>
          <p:cNvSpPr>
            <a:spLocks noGrp="1"/>
          </p:cNvSpPr>
          <p:nvPr>
            <p:ph sz="quarter" idx="14"/>
          </p:nvPr>
        </p:nvSpPr>
        <p:spPr>
          <a:xfrm>
            <a:off x="457200" y="2128910"/>
            <a:ext cx="8098971" cy="1508448"/>
          </a:xfrm>
        </p:spPr>
        <p:txBody>
          <a:bodyPr tIns="0"/>
          <a:lstStyle/>
          <a:p>
            <a:pPr marL="0" lvl="0" indent="0">
              <a:spcBef>
                <a:spcPts val="600"/>
              </a:spcBef>
              <a:buSzPts val="2000"/>
              <a:buNone/>
            </a:pPr>
            <a:r>
              <a:rPr lang="en-US" sz="1800" noProof="0" dirty="0"/>
              <a:t>International trade has grown more and more important to the world economy over the past 50 years.</a:t>
            </a:r>
          </a:p>
          <a:p>
            <a:pPr marL="255600">
              <a:spcBef>
                <a:spcPts val="600"/>
              </a:spcBef>
              <a:buSzPts val="2000"/>
            </a:pPr>
            <a:r>
              <a:rPr lang="en-US" sz="1800" noProof="0" dirty="0"/>
              <a:t>Falling shipping, transportation, and communication costs have made international trade more profitable and desirable. Many governments have also changed policies to facilitate trade. </a:t>
            </a:r>
          </a:p>
        </p:txBody>
      </p:sp>
      <p:sp>
        <p:nvSpPr>
          <p:cNvPr id="6" name="Content Placeholder 5"/>
          <p:cNvSpPr>
            <a:spLocks noGrp="1"/>
          </p:cNvSpPr>
          <p:nvPr>
            <p:ph sz="quarter" idx="15"/>
          </p:nvPr>
        </p:nvSpPr>
        <p:spPr>
          <a:xfrm>
            <a:off x="457200" y="3802794"/>
            <a:ext cx="8232128" cy="975724"/>
          </a:xfrm>
        </p:spPr>
        <p:txBody>
          <a:bodyPr tIns="0"/>
          <a:lstStyle/>
          <a:p>
            <a:pPr marL="0" lvl="0" indent="0">
              <a:spcBef>
                <a:spcPts val="600"/>
              </a:spcBef>
              <a:buSzPts val="2000"/>
              <a:buNone/>
            </a:pPr>
            <a:r>
              <a:rPr lang="en-US" sz="1800" noProof="0" dirty="0"/>
              <a:t>Traditionally, countries imposed high </a:t>
            </a:r>
            <a:r>
              <a:rPr lang="en-US" sz="1800" b="1" noProof="0" dirty="0"/>
              <a:t>tariffs</a:t>
            </a:r>
            <a:r>
              <a:rPr lang="en-US" sz="1800" noProof="0" dirty="0"/>
              <a:t> on </a:t>
            </a:r>
            <a:r>
              <a:rPr lang="en-US" sz="1800" b="1" noProof="0" dirty="0"/>
              <a:t>imports</a:t>
            </a:r>
            <a:r>
              <a:rPr lang="en-US" sz="1800" noProof="0" dirty="0"/>
              <a:t>, believing that such measures made their own firms and consumers better off.</a:t>
            </a:r>
          </a:p>
          <a:p>
            <a:pPr marL="255600">
              <a:spcBef>
                <a:spcPts val="600"/>
              </a:spcBef>
              <a:buSzPts val="2000"/>
            </a:pPr>
            <a:r>
              <a:rPr lang="en-US" sz="1800" noProof="0" dirty="0">
                <a:solidFill>
                  <a:schemeClr val="dk2"/>
                </a:solidFill>
              </a:rPr>
              <a:t>But that meant their </a:t>
            </a:r>
            <a:r>
              <a:rPr lang="en-US" sz="1800" b="1" noProof="0" dirty="0">
                <a:solidFill>
                  <a:schemeClr val="dk2"/>
                </a:solidFill>
              </a:rPr>
              <a:t>exports</a:t>
            </a:r>
            <a:r>
              <a:rPr lang="en-US" sz="1800" noProof="0" dirty="0">
                <a:solidFill>
                  <a:schemeClr val="dk2"/>
                </a:solidFill>
              </a:rPr>
              <a:t> were similarly taxed.</a:t>
            </a:r>
            <a:endParaRPr lang="en-US" sz="1800" noProof="0" dirty="0"/>
          </a:p>
        </p:txBody>
      </p:sp>
      <p:sp>
        <p:nvSpPr>
          <p:cNvPr id="7" name="Content Placeholder 6"/>
          <p:cNvSpPr>
            <a:spLocks noGrp="1"/>
          </p:cNvSpPr>
          <p:nvPr>
            <p:ph sz="quarter" idx="16"/>
          </p:nvPr>
        </p:nvSpPr>
        <p:spPr>
          <a:xfrm>
            <a:off x="457199" y="4948246"/>
            <a:ext cx="8501063" cy="1352545"/>
          </a:xfrm>
        </p:spPr>
        <p:txBody>
          <a:bodyPr tIns="0"/>
          <a:lstStyle/>
          <a:p>
            <a:pPr marL="0" lvl="0" indent="0">
              <a:spcBef>
                <a:spcPts val="600"/>
              </a:spcBef>
              <a:buSzPts val="2000"/>
              <a:buNone/>
            </a:pPr>
            <a:r>
              <a:rPr lang="en-US" sz="1800" b="1" noProof="0" dirty="0"/>
              <a:t>Tariff</a:t>
            </a:r>
            <a:r>
              <a:rPr lang="en-US" sz="1800" noProof="0" dirty="0"/>
              <a:t>: A tax imposed by a government on imports.</a:t>
            </a:r>
          </a:p>
          <a:p>
            <a:pPr marL="0" lvl="0" indent="0">
              <a:spcBef>
                <a:spcPts val="600"/>
              </a:spcBef>
              <a:buSzPts val="2000"/>
              <a:buNone/>
            </a:pPr>
            <a:r>
              <a:rPr lang="en-US" sz="1800" b="1" noProof="0" dirty="0"/>
              <a:t>Imports</a:t>
            </a:r>
            <a:r>
              <a:rPr lang="en-US" sz="1800" noProof="0" dirty="0"/>
              <a:t>: Goods and services bought domestically but produced in other countries.</a:t>
            </a:r>
          </a:p>
          <a:p>
            <a:pPr marL="0" lvl="0" indent="0">
              <a:spcBef>
                <a:spcPts val="600"/>
              </a:spcBef>
              <a:buSzPts val="2000"/>
              <a:buNone/>
            </a:pPr>
            <a:r>
              <a:rPr lang="en-US" sz="1800" b="1" noProof="0" dirty="0">
                <a:solidFill>
                  <a:schemeClr val="dk2"/>
                </a:solidFill>
              </a:rPr>
              <a:t>Exports</a:t>
            </a:r>
            <a:r>
              <a:rPr lang="en-US" sz="1800" noProof="0" dirty="0">
                <a:solidFill>
                  <a:schemeClr val="dk2"/>
                </a:solidFill>
              </a:rPr>
              <a:t>: Goods and services produced domestically but sold in other countries.</a:t>
            </a:r>
            <a:endParaRPr lang="en-US" sz="1800" noProof="0" dirty="0"/>
          </a:p>
        </p:txBody>
      </p:sp>
    </p:spTree>
    <p:extLst>
      <p:ext uri="{BB962C8B-B14F-4D97-AF65-F5344CB8AC3E}">
        <p14:creationId xmlns:p14="http://schemas.microsoft.com/office/powerpoint/2010/main" val="16281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fade">
                                      <p:cBhvr>
                                        <p:cTn id="3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70519" cy="1097279"/>
          </a:xfrm>
        </p:spPr>
        <p:txBody>
          <a:bodyPr/>
          <a:lstStyle/>
          <a:p>
            <a:r>
              <a:rPr lang="en-US" sz="3200" noProof="0" dirty="0"/>
              <a:t>Trade Agreements in the 21</a:t>
            </a:r>
            <a:r>
              <a:rPr lang="en-US" sz="3200" baseline="30000" noProof="0" dirty="0"/>
              <a:t>st</a:t>
            </a:r>
            <a:r>
              <a:rPr lang="en-US" sz="3200" noProof="0" dirty="0"/>
              <a:t> Century</a:t>
            </a:r>
            <a:endParaRPr lang="en-US" sz="2000" noProof="0" dirty="0"/>
          </a:p>
        </p:txBody>
      </p:sp>
      <p:sp>
        <p:nvSpPr>
          <p:cNvPr id="6" name="Content Placeholder 5"/>
          <p:cNvSpPr>
            <a:spLocks noGrp="1"/>
          </p:cNvSpPr>
          <p:nvPr>
            <p:ph sz="quarter" idx="15"/>
          </p:nvPr>
        </p:nvSpPr>
        <p:spPr>
          <a:xfrm>
            <a:off x="457200" y="1670182"/>
            <a:ext cx="7798526" cy="4508550"/>
          </a:xfrm>
        </p:spPr>
        <p:txBody>
          <a:bodyPr tIns="0"/>
          <a:lstStyle/>
          <a:p>
            <a:pPr marL="0" lvl="0" indent="0">
              <a:buSzPts val="2200"/>
              <a:buNone/>
            </a:pPr>
            <a:r>
              <a:rPr lang="en-US" sz="2000" noProof="0" dirty="0"/>
              <a:t>1930: U.S. institutes Smoot-Hawley Tariff, increasing tariffs to &gt;50 percent. Goal is to “protect” domestic industry, encourage employment. Other countries retaliate with their own restrictions.</a:t>
            </a:r>
          </a:p>
          <a:p>
            <a:pPr marL="0" lvl="0" indent="0">
              <a:buSzPts val="2200"/>
              <a:buNone/>
            </a:pPr>
            <a:r>
              <a:rPr lang="en-US" sz="2000" noProof="0" dirty="0"/>
              <a:t>1948: Western countries seeking to revive international trade form G</a:t>
            </a:r>
            <a:r>
              <a:rPr lang="en-US" sz="100" noProof="0" dirty="0"/>
              <a:t> </a:t>
            </a:r>
            <a:r>
              <a:rPr lang="en-US" sz="2000" noProof="0" dirty="0"/>
              <a:t>A</a:t>
            </a:r>
            <a:r>
              <a:rPr lang="en-US" sz="100" noProof="0" dirty="0"/>
              <a:t> </a:t>
            </a:r>
            <a:r>
              <a:rPr lang="en-US" sz="2000" noProof="0" dirty="0"/>
              <a:t>T</a:t>
            </a:r>
            <a:r>
              <a:rPr lang="en-US" sz="100" noProof="0" dirty="0"/>
              <a:t> </a:t>
            </a:r>
            <a:r>
              <a:rPr lang="en-US" sz="2000" noProof="0" dirty="0"/>
              <a:t>T (General Agreement on Tariffs and Trade). Several “rounds” of multilateral tariff reduction followed.</a:t>
            </a:r>
          </a:p>
          <a:p>
            <a:pPr marL="0" lvl="0" indent="0">
              <a:buSzPts val="2200"/>
              <a:buNone/>
            </a:pPr>
            <a:r>
              <a:rPr lang="en-US" sz="2000" noProof="0" dirty="0"/>
              <a:t>1995: World Trade Organization (W</a:t>
            </a:r>
            <a:r>
              <a:rPr lang="en-US" sz="100" noProof="0" dirty="0"/>
              <a:t> </a:t>
            </a:r>
            <a:r>
              <a:rPr lang="en-US" sz="2000" noProof="0" dirty="0"/>
              <a:t>T</a:t>
            </a:r>
            <a:r>
              <a:rPr lang="en-US" sz="100" noProof="0" dirty="0"/>
              <a:t> </a:t>
            </a:r>
            <a:r>
              <a:rPr lang="en-US" sz="2000" noProof="0" dirty="0"/>
              <a:t>O) replaces G</a:t>
            </a:r>
            <a:r>
              <a:rPr lang="en-US" sz="100" noProof="0" dirty="0"/>
              <a:t> </a:t>
            </a:r>
            <a:r>
              <a:rPr lang="en-US" sz="2000" noProof="0" dirty="0"/>
              <a:t>A</a:t>
            </a:r>
            <a:r>
              <a:rPr lang="en-US" sz="100" noProof="0" dirty="0"/>
              <a:t> </a:t>
            </a:r>
            <a:r>
              <a:rPr lang="en-US" sz="2000" noProof="0" dirty="0"/>
              <a:t>T</a:t>
            </a:r>
            <a:r>
              <a:rPr lang="en-US" sz="100" noProof="0" dirty="0"/>
              <a:t> </a:t>
            </a:r>
            <a:r>
              <a:rPr lang="en-US" sz="2000" noProof="0" dirty="0"/>
              <a:t>T; 159 member states, as of 2023, agree to liberalize international trade. W</a:t>
            </a:r>
            <a:r>
              <a:rPr lang="en-US" sz="100" noProof="0" dirty="0"/>
              <a:t> </a:t>
            </a:r>
            <a:r>
              <a:rPr lang="en-US" sz="2000" noProof="0" dirty="0"/>
              <a:t>T</a:t>
            </a:r>
            <a:r>
              <a:rPr lang="en-US" sz="100" noProof="0" dirty="0"/>
              <a:t> </a:t>
            </a:r>
            <a:r>
              <a:rPr lang="en-US" sz="2000" noProof="0" dirty="0"/>
              <a:t>O also provides dispute resolution process for trade disputes. Better coverage for non-physical products (ex: intellectual property).</a:t>
            </a:r>
          </a:p>
          <a:p>
            <a:pPr marL="0" lvl="0" indent="0">
              <a:buSzPts val="2200"/>
              <a:buNone/>
            </a:pPr>
            <a:r>
              <a:rPr lang="en-US" sz="2000" b="1" noProof="0" dirty="0"/>
              <a:t>World Trade Organization (W</a:t>
            </a:r>
            <a:r>
              <a:rPr lang="en-US" sz="100" b="1" noProof="0" dirty="0"/>
              <a:t> </a:t>
            </a:r>
            <a:r>
              <a:rPr lang="en-US" sz="2000" b="1" noProof="0" dirty="0"/>
              <a:t>T</a:t>
            </a:r>
            <a:r>
              <a:rPr lang="en-US" sz="100" b="1" noProof="0" dirty="0"/>
              <a:t> </a:t>
            </a:r>
            <a:r>
              <a:rPr lang="en-US" sz="2000" b="1" noProof="0" dirty="0"/>
              <a:t>O)</a:t>
            </a:r>
            <a:r>
              <a:rPr lang="en-US" sz="2000" noProof="0" dirty="0"/>
              <a:t>:</a:t>
            </a:r>
            <a:r>
              <a:rPr lang="en-US" sz="2000" b="1" noProof="0" dirty="0"/>
              <a:t> </a:t>
            </a:r>
            <a:r>
              <a:rPr lang="en-US" sz="2000" noProof="0" dirty="0"/>
              <a:t>An international organization that oversees international trade agreements.</a:t>
            </a:r>
          </a:p>
        </p:txBody>
      </p:sp>
    </p:spTree>
    <p:extLst>
      <p:ext uri="{BB962C8B-B14F-4D97-AF65-F5344CB8AC3E}">
        <p14:creationId xmlns:p14="http://schemas.microsoft.com/office/powerpoint/2010/main" val="28505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70519" cy="1097279"/>
          </a:xfrm>
        </p:spPr>
        <p:txBody>
          <a:bodyPr/>
          <a:lstStyle/>
          <a:p>
            <a:r>
              <a:rPr lang="en-US" sz="3200" noProof="0" dirty="0"/>
              <a:t>Opposition to W</a:t>
            </a:r>
            <a:r>
              <a:rPr lang="en-US" sz="100" noProof="0" dirty="0"/>
              <a:t> </a:t>
            </a:r>
            <a:r>
              <a:rPr lang="en-US" sz="3200" noProof="0" dirty="0"/>
              <a:t>T</a:t>
            </a:r>
            <a:r>
              <a:rPr lang="en-US" sz="100" noProof="0" dirty="0"/>
              <a:t> </a:t>
            </a:r>
            <a:r>
              <a:rPr lang="en-US" sz="3200" noProof="0" dirty="0"/>
              <a:t>O and Trade in General </a:t>
            </a:r>
            <a:r>
              <a:rPr lang="en-US" sz="2000" b="0" noProof="0" dirty="0"/>
              <a:t>(1 of 2)</a:t>
            </a:r>
            <a:endParaRPr lang="en-US" sz="2000" noProof="0" dirty="0"/>
          </a:p>
        </p:txBody>
      </p:sp>
      <p:sp>
        <p:nvSpPr>
          <p:cNvPr id="6" name="Content Placeholder 5"/>
          <p:cNvSpPr>
            <a:spLocks noGrp="1"/>
          </p:cNvSpPr>
          <p:nvPr>
            <p:ph sz="quarter" idx="15"/>
          </p:nvPr>
        </p:nvSpPr>
        <p:spPr>
          <a:xfrm>
            <a:off x="457200" y="1670181"/>
            <a:ext cx="8232128" cy="4390985"/>
          </a:xfrm>
        </p:spPr>
        <p:txBody>
          <a:bodyPr tIns="0"/>
          <a:lstStyle/>
          <a:p>
            <a:pPr marL="0" lvl="0" indent="0">
              <a:spcBef>
                <a:spcPts val="600"/>
              </a:spcBef>
              <a:buSzPts val="2200"/>
              <a:buNone/>
            </a:pPr>
            <a:r>
              <a:rPr lang="en-US" sz="2000" noProof="0" dirty="0">
                <a:solidFill>
                  <a:schemeClr val="tx1"/>
                </a:solidFill>
              </a:rPr>
              <a:t>Some people oppose changes in economies and cultures caused by globalization.</a:t>
            </a:r>
          </a:p>
          <a:p>
            <a:pPr marL="0" lvl="0" indent="0">
              <a:spcBef>
                <a:spcPts val="600"/>
              </a:spcBef>
              <a:buSzPts val="2200"/>
              <a:buNone/>
            </a:pPr>
            <a:r>
              <a:rPr lang="en-US" sz="2000" b="1" noProof="0" dirty="0">
                <a:solidFill>
                  <a:schemeClr val="tx1"/>
                </a:solidFill>
              </a:rPr>
              <a:t>Globalization</a:t>
            </a:r>
            <a:r>
              <a:rPr lang="en-US" sz="2000" noProof="0" dirty="0">
                <a:solidFill>
                  <a:schemeClr val="tx1"/>
                </a:solidFill>
              </a:rPr>
              <a:t>: The process of countries becoming more open to foreign trade and investment.</a:t>
            </a:r>
            <a:endParaRPr lang="en-US" sz="2000" b="1" u="sng" noProof="0" dirty="0">
              <a:solidFill>
                <a:schemeClr val="tx1"/>
              </a:solidFill>
            </a:endParaRPr>
          </a:p>
          <a:p>
            <a:pPr marL="255600"/>
            <a:r>
              <a:rPr lang="en-US" sz="2000" noProof="0" dirty="0">
                <a:solidFill>
                  <a:schemeClr val="tx1"/>
                </a:solidFill>
              </a:rPr>
              <a:t>Low-income countries have less strict regulations including worker protections, creating a perception of unfairness.</a:t>
            </a:r>
          </a:p>
          <a:p>
            <a:pPr marL="741600" lvl="1" indent="-284400"/>
            <a:r>
              <a:rPr lang="en-US" sz="2000" noProof="0" dirty="0">
                <a:solidFill>
                  <a:schemeClr val="tx1"/>
                </a:solidFill>
              </a:rPr>
              <a:t>But regulations are a choice; in rich countries, we choose such regulations because we think they make us better off.</a:t>
            </a:r>
          </a:p>
          <a:p>
            <a:pPr marL="255600"/>
            <a:r>
              <a:rPr lang="en-US" sz="2000" noProof="0" dirty="0">
                <a:solidFill>
                  <a:schemeClr val="tx1"/>
                </a:solidFill>
              </a:rPr>
              <a:t>Free trade and foreign investment might “destroy” distinctive cultures.</a:t>
            </a:r>
          </a:p>
          <a:p>
            <a:pPr marL="741600" lvl="1" indent="-284400"/>
            <a:r>
              <a:rPr lang="en-US" sz="2000" noProof="0" dirty="0">
                <a:solidFill>
                  <a:schemeClr val="tx1"/>
                </a:solidFill>
              </a:rPr>
              <a:t>Whether low-income countries are better off with McDonalds and Walmart is debatable; but if they want to eat and shop there, should we deny them that right? These are normative questions.</a:t>
            </a:r>
          </a:p>
        </p:txBody>
      </p:sp>
    </p:spTree>
    <p:extLst>
      <p:ext uri="{BB962C8B-B14F-4D97-AF65-F5344CB8AC3E}">
        <p14:creationId xmlns:p14="http://schemas.microsoft.com/office/powerpoint/2010/main" val="88355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34894" cy="1097279"/>
          </a:xfrm>
        </p:spPr>
        <p:txBody>
          <a:bodyPr/>
          <a:lstStyle/>
          <a:p>
            <a:r>
              <a:rPr lang="en-US" sz="3200" noProof="0" dirty="0"/>
              <a:t>Opposition to W</a:t>
            </a:r>
            <a:r>
              <a:rPr lang="en-US" sz="100" noProof="0" dirty="0"/>
              <a:t> </a:t>
            </a:r>
            <a:r>
              <a:rPr lang="en-US" sz="3200" noProof="0" dirty="0"/>
              <a:t>T</a:t>
            </a:r>
            <a:r>
              <a:rPr lang="en-US" sz="100" noProof="0" dirty="0"/>
              <a:t> </a:t>
            </a:r>
            <a:r>
              <a:rPr lang="en-US" sz="3200" noProof="0" dirty="0"/>
              <a:t>O and Trade in General </a:t>
            </a:r>
            <a:r>
              <a:rPr lang="en-US" sz="2000" b="0" noProof="0" dirty="0"/>
              <a:t>(2 of 2)</a:t>
            </a:r>
            <a:endParaRPr lang="en-US" sz="2000" noProof="0" dirty="0"/>
          </a:p>
        </p:txBody>
      </p:sp>
      <p:sp>
        <p:nvSpPr>
          <p:cNvPr id="5" name="Content Placeholder 4"/>
          <p:cNvSpPr>
            <a:spLocks noGrp="1"/>
          </p:cNvSpPr>
          <p:nvPr>
            <p:ph sz="quarter" idx="14"/>
          </p:nvPr>
        </p:nvSpPr>
        <p:spPr>
          <a:xfrm>
            <a:off x="457200" y="1483568"/>
            <a:ext cx="8229600" cy="4812730"/>
          </a:xfrm>
        </p:spPr>
        <p:txBody>
          <a:bodyPr tIns="46800"/>
          <a:lstStyle/>
          <a:p>
            <a:pPr marL="0" lvl="0" indent="0">
              <a:spcBef>
                <a:spcPts val="1000"/>
              </a:spcBef>
              <a:buSzPts val="2200"/>
              <a:buNone/>
            </a:pPr>
            <a:r>
              <a:rPr lang="en-US" sz="2000" noProof="0" dirty="0"/>
              <a:t>An older argument against trade comes from “old-fashioned” protectionists.</a:t>
            </a:r>
          </a:p>
          <a:p>
            <a:pPr marL="0" lvl="0" indent="0">
              <a:spcBef>
                <a:spcPts val="1000"/>
              </a:spcBef>
              <a:buSzPts val="2200"/>
              <a:buNone/>
            </a:pPr>
            <a:r>
              <a:rPr lang="en-US" sz="2000" b="1" noProof="0" dirty="0"/>
              <a:t>Protectionism</a:t>
            </a:r>
            <a:r>
              <a:rPr lang="en-US" sz="2000" noProof="0" dirty="0"/>
              <a:t>: The use of trade barriers to shield domestic firms from foreign competition.</a:t>
            </a:r>
            <a:endParaRPr lang="en-US" sz="2000" b="1" u="sng" noProof="0" dirty="0"/>
          </a:p>
          <a:p>
            <a:pPr marL="255600">
              <a:spcBef>
                <a:spcPts val="1000"/>
              </a:spcBef>
            </a:pPr>
            <a:r>
              <a:rPr lang="en-US" sz="2000" noProof="0" dirty="0"/>
              <a:t>Restricting trade “saves jobs” and “protects high wages”</a:t>
            </a:r>
          </a:p>
          <a:p>
            <a:pPr marL="741600" lvl="1"/>
            <a:r>
              <a:rPr lang="en-US" sz="2000" noProof="0" dirty="0"/>
              <a:t>We have seen that, overall, people are better off with trade, even though some individuals are worse off.</a:t>
            </a:r>
          </a:p>
          <a:p>
            <a:pPr marL="255600">
              <a:spcBef>
                <a:spcPts val="1000"/>
              </a:spcBef>
            </a:pPr>
            <a:r>
              <a:rPr lang="en-US" sz="2000" noProof="0" dirty="0"/>
              <a:t>“Infant industries” need protection</a:t>
            </a:r>
          </a:p>
          <a:p>
            <a:pPr marL="741600" lvl="1"/>
            <a:r>
              <a:rPr lang="en-US" sz="2000" noProof="0" dirty="0"/>
              <a:t>Industries might need some time to “start up” and become competitive; but tariffs must eventually be removed.</a:t>
            </a:r>
          </a:p>
          <a:p>
            <a:pPr marL="255600">
              <a:spcBef>
                <a:spcPts val="1000"/>
              </a:spcBef>
            </a:pPr>
            <a:r>
              <a:rPr lang="en-US" sz="2000" noProof="0" dirty="0"/>
              <a:t>Protecting national security</a:t>
            </a:r>
          </a:p>
          <a:p>
            <a:pPr marL="741600" lvl="1"/>
            <a:r>
              <a:rPr lang="en-US" sz="2000" noProof="0" dirty="0"/>
              <a:t>Maybe we shouldn’t import </a:t>
            </a:r>
            <a:r>
              <a:rPr lang="en-US" sz="2000" b="1" noProof="0" dirty="0"/>
              <a:t>all</a:t>
            </a:r>
            <a:r>
              <a:rPr lang="en-US" sz="2000" noProof="0" dirty="0"/>
              <a:t> our guns, computer microchips, or fighter planes from elsewhere…</a:t>
            </a:r>
          </a:p>
        </p:txBody>
      </p:sp>
    </p:spTree>
    <p:extLst>
      <p:ext uri="{BB962C8B-B14F-4D97-AF65-F5344CB8AC3E}">
        <p14:creationId xmlns:p14="http://schemas.microsoft.com/office/powerpoint/2010/main" val="2964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Should We Use Tariffs to Slow Climate Change? </a:t>
            </a:r>
            <a:r>
              <a:rPr lang="en-US" sz="2000" b="0" noProof="0" dirty="0"/>
              <a:t>(1 of 2)</a:t>
            </a:r>
            <a:endParaRPr lang="en-US" sz="2000" noProof="0" dirty="0"/>
          </a:p>
        </p:txBody>
      </p:sp>
      <p:pic>
        <p:nvPicPr>
          <p:cNvPr id="11" name="Picture 10" descr="A photo shows a steel plant with smoke rising from chimneys.">
            <a:extLst>
              <a:ext uri="{FF2B5EF4-FFF2-40B4-BE49-F238E27FC236}">
                <a16:creationId xmlns:a16="http://schemas.microsoft.com/office/drawing/2014/main" id="{FB2C2E46-F268-E35F-9F68-AF10390A583A}"/>
              </a:ext>
            </a:extLst>
          </p:cNvPr>
          <p:cNvPicPr>
            <a:picLocks noChangeAspect="1"/>
          </p:cNvPicPr>
          <p:nvPr/>
        </p:nvPicPr>
        <p:blipFill>
          <a:blip r:embed="rId3"/>
          <a:stretch>
            <a:fillRect/>
          </a:stretch>
        </p:blipFill>
        <p:spPr>
          <a:xfrm>
            <a:off x="2430625" y="1557338"/>
            <a:ext cx="4282750" cy="2406105"/>
          </a:xfrm>
          <a:prstGeom prst="rect">
            <a:avLst/>
          </a:prstGeom>
        </p:spPr>
      </p:pic>
      <p:sp>
        <p:nvSpPr>
          <p:cNvPr id="6" name="Content Placeholder 5"/>
          <p:cNvSpPr>
            <a:spLocks noGrp="1"/>
          </p:cNvSpPr>
          <p:nvPr>
            <p:ph sz="quarter" idx="15"/>
          </p:nvPr>
        </p:nvSpPr>
        <p:spPr>
          <a:xfrm>
            <a:off x="457200" y="4088581"/>
            <a:ext cx="8232128" cy="2148707"/>
          </a:xfrm>
        </p:spPr>
        <p:txBody>
          <a:bodyPr/>
          <a:lstStyle/>
          <a:p>
            <a:pPr marL="0" lvl="0" indent="0">
              <a:spcBef>
                <a:spcPts val="600"/>
              </a:spcBef>
              <a:buSzPts val="2200"/>
              <a:buNone/>
            </a:pPr>
            <a:r>
              <a:rPr lang="en-US" sz="1800" noProof="0" dirty="0"/>
              <a:t>In 2021, The U.S. and E.U. began exploring tariffs on steel from countries with lax environmental regulations. These </a:t>
            </a:r>
            <a:r>
              <a:rPr lang="en-US" sz="1800" b="1" noProof="0" dirty="0"/>
              <a:t>carbon border adjustment mechanisms (C</a:t>
            </a:r>
            <a:r>
              <a:rPr lang="en-US" sz="100" b="1" noProof="0" dirty="0"/>
              <a:t> </a:t>
            </a:r>
            <a:r>
              <a:rPr lang="en-US" sz="1800" b="1" noProof="0" dirty="0"/>
              <a:t>B</a:t>
            </a:r>
            <a:r>
              <a:rPr lang="en-US" sz="100" b="1" noProof="0" dirty="0"/>
              <a:t> </a:t>
            </a:r>
            <a:r>
              <a:rPr lang="en-US" sz="1800" b="1" noProof="0" dirty="0"/>
              <a:t>A</a:t>
            </a:r>
            <a:r>
              <a:rPr lang="en-US" sz="100" b="1" noProof="0" dirty="0"/>
              <a:t> </a:t>
            </a:r>
            <a:r>
              <a:rPr lang="en-US" sz="1800" b="1" noProof="0" dirty="0"/>
              <a:t>M</a:t>
            </a:r>
            <a:r>
              <a:rPr lang="en-US" sz="100" b="1" noProof="0" dirty="0"/>
              <a:t> </a:t>
            </a:r>
            <a:r>
              <a:rPr lang="en-US" sz="1800" b="1" noProof="0" dirty="0"/>
              <a:t>s)</a:t>
            </a:r>
            <a:r>
              <a:rPr lang="en-US" sz="1800" noProof="0" dirty="0"/>
              <a:t> would level the playing field for domestic steel producers who must comply with more stringent regulations, raising the cost of producing steel for U.S. and E.U. firms.</a:t>
            </a:r>
          </a:p>
          <a:p>
            <a:pPr marL="255600">
              <a:spcBef>
                <a:spcPts val="600"/>
              </a:spcBef>
            </a:pPr>
            <a:r>
              <a:rPr lang="en-US" sz="1800" noProof="0" dirty="0"/>
              <a:t>Imported steel results in 50-100% more carbon dioxide emissions than domestically-produced steel.</a:t>
            </a:r>
          </a:p>
        </p:txBody>
      </p:sp>
    </p:spTree>
    <p:extLst>
      <p:ext uri="{BB962C8B-B14F-4D97-AF65-F5344CB8AC3E}">
        <p14:creationId xmlns:p14="http://schemas.microsoft.com/office/powerpoint/2010/main" val="226438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Apply the Concept: Should We Use Tariffs to Slow Climate Change? </a:t>
            </a:r>
            <a:r>
              <a:rPr lang="en-US" sz="2000" b="0" noProof="0" dirty="0"/>
              <a:t>(2 of 2)</a:t>
            </a:r>
            <a:endParaRPr lang="en-US" sz="2000" noProof="0" dirty="0"/>
          </a:p>
        </p:txBody>
      </p:sp>
      <p:sp>
        <p:nvSpPr>
          <p:cNvPr id="4" name="Content Placeholder 3"/>
          <p:cNvSpPr>
            <a:spLocks noGrp="1"/>
          </p:cNvSpPr>
          <p:nvPr>
            <p:ph sz="quarter" idx="13"/>
          </p:nvPr>
        </p:nvSpPr>
        <p:spPr>
          <a:xfrm>
            <a:off x="457200" y="1556327"/>
            <a:ext cx="8229600" cy="3072118"/>
          </a:xfrm>
        </p:spPr>
        <p:txBody>
          <a:bodyPr/>
          <a:lstStyle/>
          <a:p>
            <a:pPr marL="0" lvl="0" indent="0">
              <a:spcBef>
                <a:spcPts val="600"/>
              </a:spcBef>
              <a:buSzPts val="2200"/>
              <a:buNone/>
            </a:pPr>
            <a:r>
              <a:rPr lang="en-US" sz="2200" noProof="0" dirty="0"/>
              <a:t>Critics of this approach argue:</a:t>
            </a:r>
          </a:p>
          <a:p>
            <a:pPr marL="432000" indent="-432000">
              <a:spcBef>
                <a:spcPts val="600"/>
              </a:spcBef>
              <a:buSzPts val="2200"/>
              <a:buFont typeface="+mj-lt"/>
              <a:buAutoNum type="arabicPeriod"/>
            </a:pPr>
            <a:r>
              <a:rPr lang="en-US" sz="2200" noProof="0" dirty="0"/>
              <a:t>Previous attempts to use economic coercion to change other countries’ policies have not generally been successful.</a:t>
            </a:r>
          </a:p>
          <a:p>
            <a:pPr marL="432000" indent="-432000">
              <a:spcBef>
                <a:spcPts val="600"/>
              </a:spcBef>
              <a:buSzPts val="2200"/>
              <a:buFont typeface="+mj-lt"/>
              <a:buAutoNum type="arabicPeriod"/>
            </a:pPr>
            <a:r>
              <a:rPr lang="en-US" sz="2200" noProof="0" dirty="0"/>
              <a:t>While climate change may be used as an excuse, it just disguises the true anti-trade, protectionist goals of policymakers.</a:t>
            </a:r>
          </a:p>
          <a:p>
            <a:pPr marL="432000" indent="-432000">
              <a:spcBef>
                <a:spcPts val="600"/>
              </a:spcBef>
              <a:buSzPts val="2200"/>
              <a:buFont typeface="+mj-lt"/>
              <a:buAutoNum type="arabicPeriod"/>
            </a:pPr>
            <a:r>
              <a:rPr lang="en-US" sz="2200" noProof="0" dirty="0"/>
              <a:t>The W</a:t>
            </a:r>
            <a:r>
              <a:rPr lang="en-US" sz="100" noProof="0" dirty="0"/>
              <a:t> </a:t>
            </a:r>
            <a:r>
              <a:rPr lang="en-US" sz="2200" noProof="0" dirty="0"/>
              <a:t>T</a:t>
            </a:r>
            <a:r>
              <a:rPr lang="en-US" sz="100" noProof="0" dirty="0"/>
              <a:t> </a:t>
            </a:r>
            <a:r>
              <a:rPr lang="en-US" sz="2200" noProof="0" dirty="0"/>
              <a:t>O does not authorize tariffs for climate change reasons, so retaliatory tariffs from other countries may result.</a:t>
            </a:r>
          </a:p>
        </p:txBody>
      </p:sp>
      <p:sp>
        <p:nvSpPr>
          <p:cNvPr id="5" name="Content Placeholder 4"/>
          <p:cNvSpPr>
            <a:spLocks noGrp="1"/>
          </p:cNvSpPr>
          <p:nvPr>
            <p:ph sz="quarter" idx="14"/>
          </p:nvPr>
        </p:nvSpPr>
        <p:spPr>
          <a:xfrm>
            <a:off x="457200" y="4707467"/>
            <a:ext cx="8229600" cy="1529821"/>
          </a:xfrm>
        </p:spPr>
        <p:txBody>
          <a:bodyPr/>
          <a:lstStyle/>
          <a:p>
            <a:pPr marL="0" indent="0">
              <a:spcBef>
                <a:spcPts val="600"/>
              </a:spcBef>
              <a:buSzPts val="2200"/>
              <a:buNone/>
            </a:pPr>
            <a:r>
              <a:rPr lang="en-US" sz="2200" noProof="0" dirty="0"/>
              <a:t>In December 2022, the European Union did announce a C</a:t>
            </a:r>
            <a:r>
              <a:rPr lang="en-US" sz="100" noProof="0" dirty="0"/>
              <a:t> </a:t>
            </a:r>
            <a:r>
              <a:rPr lang="en-US" sz="2200" noProof="0" dirty="0"/>
              <a:t>B</a:t>
            </a:r>
            <a:r>
              <a:rPr lang="en-US" sz="100" noProof="0" dirty="0"/>
              <a:t> </a:t>
            </a:r>
            <a:r>
              <a:rPr lang="en-US" sz="2200" noProof="0" dirty="0"/>
              <a:t>A</a:t>
            </a:r>
            <a:r>
              <a:rPr lang="en-US" sz="100" noProof="0" dirty="0"/>
              <a:t> </a:t>
            </a:r>
            <a:r>
              <a:rPr lang="en-US" sz="2200" noProof="0" dirty="0"/>
              <a:t>M on some products, including steel; the U.S. has not done so, perhaps out of concern that it would raise prices during a time of high inflation.</a:t>
            </a:r>
          </a:p>
        </p:txBody>
      </p:sp>
    </p:spTree>
    <p:extLst>
      <p:ext uri="{BB962C8B-B14F-4D97-AF65-F5344CB8AC3E}">
        <p14:creationId xmlns:p14="http://schemas.microsoft.com/office/powerpoint/2010/main" val="9378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70519" cy="1097279"/>
          </a:xfrm>
        </p:spPr>
        <p:txBody>
          <a:bodyPr/>
          <a:lstStyle/>
          <a:p>
            <a:r>
              <a:rPr lang="en-US" noProof="0" dirty="0"/>
              <a:t>Dumping</a:t>
            </a:r>
            <a:endParaRPr lang="en-US" sz="2400" noProof="0" dirty="0"/>
          </a:p>
        </p:txBody>
      </p:sp>
      <p:sp>
        <p:nvSpPr>
          <p:cNvPr id="6" name="Content Placeholder 5"/>
          <p:cNvSpPr>
            <a:spLocks noGrp="1"/>
          </p:cNvSpPr>
          <p:nvPr>
            <p:ph sz="quarter" idx="15"/>
          </p:nvPr>
        </p:nvSpPr>
        <p:spPr>
          <a:xfrm>
            <a:off x="457200" y="1670181"/>
            <a:ext cx="8232128" cy="4312930"/>
          </a:xfrm>
        </p:spPr>
        <p:txBody>
          <a:bodyPr tIns="0"/>
          <a:lstStyle/>
          <a:p>
            <a:pPr marL="0" lvl="0" indent="0">
              <a:buSzPts val="2200"/>
              <a:buNone/>
            </a:pPr>
            <a:r>
              <a:rPr lang="en-US" sz="2000" noProof="0" dirty="0"/>
              <a:t>In recent years, the U.S. has protected some domestic industries using a W</a:t>
            </a:r>
            <a:r>
              <a:rPr lang="en-US" sz="100" noProof="0" dirty="0"/>
              <a:t> </a:t>
            </a:r>
            <a:r>
              <a:rPr lang="en-US" sz="2000" noProof="0" dirty="0"/>
              <a:t>T</a:t>
            </a:r>
            <a:r>
              <a:rPr lang="en-US" sz="100" noProof="0" dirty="0"/>
              <a:t> </a:t>
            </a:r>
            <a:r>
              <a:rPr lang="en-US" sz="2000" noProof="0" dirty="0"/>
              <a:t>O provision against </a:t>
            </a:r>
            <a:r>
              <a:rPr lang="en-US" sz="2000" b="1" noProof="0" dirty="0"/>
              <a:t>dumping</a:t>
            </a:r>
            <a:r>
              <a:rPr lang="en-US" sz="2000" noProof="0" dirty="0"/>
              <a:t>.</a:t>
            </a:r>
          </a:p>
          <a:p>
            <a:pPr marL="0" lvl="0" indent="0">
              <a:buSzPts val="2200"/>
              <a:buNone/>
            </a:pPr>
            <a:r>
              <a:rPr lang="en-US" sz="2000" b="1" noProof="0" dirty="0"/>
              <a:t>Dumping</a:t>
            </a:r>
            <a:r>
              <a:rPr lang="en-US" sz="2000" noProof="0" dirty="0"/>
              <a:t>: Selling a product for a price below its cost of production.</a:t>
            </a:r>
          </a:p>
          <a:p>
            <a:pPr marL="0" indent="0">
              <a:buSzPts val="2200"/>
              <a:buNone/>
            </a:pPr>
            <a:r>
              <a:rPr lang="en-US" sz="2000" noProof="0" dirty="0"/>
              <a:t>In practice it is difficult to tell if foreign companies are dumping goods; true production costs are not easy for governments to calculate.</a:t>
            </a:r>
          </a:p>
          <a:p>
            <a:pPr marL="0" indent="0">
              <a:buSzPts val="2200"/>
              <a:buNone/>
            </a:pPr>
            <a:r>
              <a:rPr lang="en-US" sz="2000" noProof="0" dirty="0"/>
              <a:t>W</a:t>
            </a:r>
            <a:r>
              <a:rPr lang="en-US" sz="100" noProof="0" dirty="0"/>
              <a:t> </a:t>
            </a:r>
            <a:r>
              <a:rPr lang="en-US" sz="2000" noProof="0" dirty="0"/>
              <a:t>T</a:t>
            </a:r>
            <a:r>
              <a:rPr lang="en-US" sz="100" noProof="0" dirty="0"/>
              <a:t> </a:t>
            </a:r>
            <a:r>
              <a:rPr lang="en-US" sz="2000" noProof="0" dirty="0"/>
              <a:t>O’s approach: Countries can claim dumping if products are exported for a lower price than they are sold domestically.</a:t>
            </a:r>
          </a:p>
          <a:p>
            <a:pPr marL="255600">
              <a:spcBef>
                <a:spcPts val="600"/>
              </a:spcBef>
            </a:pPr>
            <a:r>
              <a:rPr lang="en-US" sz="2000" noProof="0" dirty="0"/>
              <a:t>This standard is arbitrary; companies might use loss-leaders or different prices in different markets in order to maximize profits.</a:t>
            </a:r>
          </a:p>
          <a:p>
            <a:pPr marL="255600">
              <a:spcBef>
                <a:spcPts val="600"/>
              </a:spcBef>
            </a:pPr>
            <a:r>
              <a:rPr lang="en-US" sz="2000" noProof="0" dirty="0"/>
              <a:t>It’s unclear why these normal business practices should be unacceptable when used in international trade.</a:t>
            </a:r>
          </a:p>
        </p:txBody>
      </p:sp>
    </p:spTree>
    <p:extLst>
      <p:ext uri="{BB962C8B-B14F-4D97-AF65-F5344CB8AC3E}">
        <p14:creationId xmlns:p14="http://schemas.microsoft.com/office/powerpoint/2010/main" val="19291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chemeClr val="tx2"/>
                </a:solidFill>
              </a:rPr>
              <a:t>Positive v</a:t>
            </a:r>
            <a:r>
              <a:rPr lang="en-US" sz="100" noProof="0" dirty="0">
                <a:solidFill>
                  <a:schemeClr val="tx2"/>
                </a:solidFill>
              </a:rPr>
              <a:t>ersu</a:t>
            </a:r>
            <a:r>
              <a:rPr lang="en-US" noProof="0" dirty="0">
                <a:solidFill>
                  <a:schemeClr val="tx2"/>
                </a:solidFill>
              </a:rPr>
              <a:t>s Normative Analysis</a:t>
            </a:r>
          </a:p>
        </p:txBody>
      </p:sp>
      <p:sp>
        <p:nvSpPr>
          <p:cNvPr id="4" name="Content Placeholder 3"/>
          <p:cNvSpPr>
            <a:spLocks noGrp="1"/>
          </p:cNvSpPr>
          <p:nvPr>
            <p:ph sz="quarter" idx="13"/>
          </p:nvPr>
        </p:nvSpPr>
        <p:spPr>
          <a:xfrm>
            <a:off x="457200" y="1556327"/>
            <a:ext cx="8229600" cy="3248938"/>
          </a:xfrm>
        </p:spPr>
        <p:txBody>
          <a:bodyPr/>
          <a:lstStyle/>
          <a:p>
            <a:pPr marL="0" lvl="0" indent="0">
              <a:spcBef>
                <a:spcPts val="0"/>
              </a:spcBef>
              <a:buSzPts val="2200"/>
              <a:buNone/>
            </a:pPr>
            <a:r>
              <a:rPr lang="en-US" sz="2200" noProof="0" dirty="0"/>
              <a:t>Recall positive analysis reflects “what is” and normative analysis “what ought to be.”</a:t>
            </a:r>
          </a:p>
          <a:p>
            <a:pPr marL="255600"/>
            <a:r>
              <a:rPr lang="en-US" sz="2200" noProof="0" dirty="0"/>
              <a:t>Judgments about free trade necessarily reflect values and morals.</a:t>
            </a:r>
          </a:p>
          <a:p>
            <a:pPr marL="255600"/>
            <a:r>
              <a:rPr lang="en-US" sz="2200" noProof="0" dirty="0"/>
              <a:t>Though most economists do not support interference with trade, it is possible to value the costs of free trade more highly than the benefits, and hence believe free trade is undesirable.</a:t>
            </a:r>
          </a:p>
        </p:txBody>
      </p:sp>
    </p:spTree>
    <p:extLst>
      <p:ext uri="{BB962C8B-B14F-4D97-AF65-F5344CB8AC3E}">
        <p14:creationId xmlns:p14="http://schemas.microsoft.com/office/powerpoint/2010/main" val="19345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solidFill>
                  <a:schemeClr val="tx2"/>
                </a:solidFill>
              </a:rPr>
              <a:t>Political Economy and Trade Restrictions</a:t>
            </a:r>
          </a:p>
        </p:txBody>
      </p:sp>
      <p:sp>
        <p:nvSpPr>
          <p:cNvPr id="4" name="Content Placeholder 3"/>
          <p:cNvSpPr>
            <a:spLocks noGrp="1"/>
          </p:cNvSpPr>
          <p:nvPr>
            <p:ph sz="quarter" idx="13"/>
          </p:nvPr>
        </p:nvSpPr>
        <p:spPr/>
        <p:txBody>
          <a:bodyPr/>
          <a:lstStyle/>
          <a:p>
            <a:pPr marL="0" lvl="0" indent="0">
              <a:spcBef>
                <a:spcPts val="600"/>
              </a:spcBef>
              <a:buSzPts val="2200"/>
              <a:buNone/>
            </a:pPr>
            <a:r>
              <a:rPr lang="en-US" sz="2200" noProof="0" dirty="0"/>
              <a:t>While the costs of tariffs and quotas to consumers may be large, they are spread across many people. The sugar quota makes U.S. consumers about $4.92 billion worse off per year, but this equates to only about $15 per person.</a:t>
            </a:r>
          </a:p>
          <a:p>
            <a:pPr marL="255600">
              <a:spcBef>
                <a:spcPts val="600"/>
              </a:spcBef>
              <a:buSzPts val="2200"/>
            </a:pPr>
            <a:r>
              <a:rPr lang="en-US" sz="2200" noProof="0" dirty="0"/>
              <a:t>Sugar producers gain $2.08 billion per year; but those gains go to relatively few people, who loudly support the quota.</a:t>
            </a:r>
          </a:p>
        </p:txBody>
      </p:sp>
      <p:sp>
        <p:nvSpPr>
          <p:cNvPr id="3" name="Content Placeholder 2"/>
          <p:cNvSpPr>
            <a:spLocks noGrp="1"/>
          </p:cNvSpPr>
          <p:nvPr>
            <p:ph sz="quarter" idx="14"/>
          </p:nvPr>
        </p:nvSpPr>
        <p:spPr>
          <a:xfrm>
            <a:off x="457200" y="3926769"/>
            <a:ext cx="8229600" cy="1966031"/>
          </a:xfrm>
        </p:spPr>
        <p:txBody>
          <a:bodyPr/>
          <a:lstStyle/>
          <a:p>
            <a:pPr marL="0" indent="0">
              <a:spcBef>
                <a:spcPts val="600"/>
              </a:spcBef>
              <a:buSzPts val="2200"/>
              <a:buNone/>
            </a:pPr>
            <a:r>
              <a:rPr lang="en-US" sz="2200" noProof="0" dirty="0"/>
              <a:t>Similarly, the jobs lost to foreign competition are easy to identify, while the jobs created by foreign trade are less so.</a:t>
            </a:r>
          </a:p>
          <a:p>
            <a:pPr marL="0" indent="0">
              <a:spcBef>
                <a:spcPts val="600"/>
              </a:spcBef>
              <a:buSzPts val="2200"/>
              <a:buNone/>
            </a:pPr>
            <a:r>
              <a:rPr lang="en-US" sz="2200" noProof="0" dirty="0"/>
              <a:t>The concentration of benefits from trade restrictions, and low pressure from the public to reduce them, make many politicians reluctant to oppose those restrictions.</a:t>
            </a:r>
          </a:p>
        </p:txBody>
      </p:sp>
    </p:spTree>
    <p:extLst>
      <p:ext uri="{BB962C8B-B14F-4D97-AF65-F5344CB8AC3E}">
        <p14:creationId xmlns:p14="http://schemas.microsoft.com/office/powerpoint/2010/main" val="304944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Building Bridges Versus Walls</a:t>
            </a:r>
          </a:p>
        </p:txBody>
      </p:sp>
      <p:sp>
        <p:nvSpPr>
          <p:cNvPr id="4" name="Content Placeholder 3"/>
          <p:cNvSpPr>
            <a:spLocks noGrp="1"/>
          </p:cNvSpPr>
          <p:nvPr>
            <p:ph sz="quarter" idx="13"/>
          </p:nvPr>
        </p:nvSpPr>
        <p:spPr>
          <a:xfrm>
            <a:off x="457200" y="1583623"/>
            <a:ext cx="8229600" cy="3799444"/>
          </a:xfrm>
        </p:spPr>
        <p:txBody>
          <a:bodyPr/>
          <a:lstStyle/>
          <a:p>
            <a:pPr marL="0" lvl="0" indent="0">
              <a:spcBef>
                <a:spcPts val="1200"/>
              </a:spcBef>
              <a:buSzPts val="2200"/>
              <a:buNone/>
            </a:pPr>
            <a:r>
              <a:rPr lang="en-US" sz="2200" noProof="0" dirty="0"/>
              <a:t>Building walls against economic change preserve jobs and profits for a few, with large costs for the rest of us.</a:t>
            </a:r>
          </a:p>
          <a:p>
            <a:pPr marL="0" lvl="0" indent="0">
              <a:spcBef>
                <a:spcPts val="1200"/>
              </a:spcBef>
              <a:buSzPts val="2200"/>
              <a:buNone/>
            </a:pPr>
            <a:r>
              <a:rPr lang="en-US" sz="2200" noProof="0" dirty="0"/>
              <a:t>Hungarian economist Nicholas Kaldor argued instead that the winners from increased economic efficiency should compensate the losers.</a:t>
            </a:r>
          </a:p>
          <a:p>
            <a:pPr marL="0" lvl="0" indent="0">
              <a:spcBef>
                <a:spcPts val="1200"/>
              </a:spcBef>
              <a:buSzPts val="2200"/>
              <a:buNone/>
            </a:pPr>
            <a:r>
              <a:rPr lang="en-US" sz="2200" noProof="0" dirty="0"/>
              <a:t>Such bridges to a brighter economic future for those affected by international trade could include increased funding for retraining and tax credits for firms that invest in skill development for their workers.</a:t>
            </a:r>
          </a:p>
        </p:txBody>
      </p:sp>
    </p:spTree>
    <p:extLst>
      <p:ext uri="{BB962C8B-B14F-4D97-AF65-F5344CB8AC3E}">
        <p14:creationId xmlns:p14="http://schemas.microsoft.com/office/powerpoint/2010/main" val="10926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Figure 7.1 The Increasing Importance of International Trade to the United States</a:t>
            </a:r>
          </a:p>
        </p:txBody>
      </p:sp>
      <p:pic>
        <p:nvPicPr>
          <p:cNvPr id="4" name="Picture 3" descr="A graph plots the percentage of G D P versus year. For long description in Notes pane, press F6.">
            <a:extLst>
              <a:ext uri="{FF2B5EF4-FFF2-40B4-BE49-F238E27FC236}">
                <a16:creationId xmlns:a16="http://schemas.microsoft.com/office/drawing/2014/main" id="{B0F52621-A139-9A4A-6D6D-E62BF75B1DC8}"/>
              </a:ext>
            </a:extLst>
          </p:cNvPr>
          <p:cNvPicPr>
            <a:picLocks noChangeAspect="1"/>
          </p:cNvPicPr>
          <p:nvPr/>
        </p:nvPicPr>
        <p:blipFill>
          <a:blip r:embed="rId3"/>
          <a:stretch>
            <a:fillRect/>
          </a:stretch>
        </p:blipFill>
        <p:spPr>
          <a:xfrm>
            <a:off x="2135777" y="1517298"/>
            <a:ext cx="4872446" cy="2892585"/>
          </a:xfrm>
          <a:prstGeom prst="rect">
            <a:avLst/>
          </a:prstGeom>
        </p:spPr>
      </p:pic>
      <p:sp>
        <p:nvSpPr>
          <p:cNvPr id="6" name="Content Placeholder 5"/>
          <p:cNvSpPr>
            <a:spLocks noGrp="1"/>
          </p:cNvSpPr>
          <p:nvPr>
            <p:ph sz="quarter" idx="15"/>
          </p:nvPr>
        </p:nvSpPr>
        <p:spPr>
          <a:xfrm>
            <a:off x="457200" y="4606003"/>
            <a:ext cx="8386354" cy="1635978"/>
          </a:xfrm>
        </p:spPr>
        <p:txBody>
          <a:bodyPr/>
          <a:lstStyle/>
          <a:p>
            <a:pPr marL="0" lvl="0" indent="0">
              <a:spcBef>
                <a:spcPts val="600"/>
              </a:spcBef>
              <a:buSzPts val="2200"/>
              <a:buNone/>
            </a:pPr>
            <a:r>
              <a:rPr lang="en-US" sz="1800" noProof="0" dirty="0"/>
              <a:t>From 1970 to the late 2000s, imports and exports were rising as a fraction of U.S. gross domestic product (G</a:t>
            </a:r>
            <a:r>
              <a:rPr lang="en-US" sz="100" noProof="0" dirty="0"/>
              <a:t> </a:t>
            </a:r>
            <a:r>
              <a:rPr lang="en-US" sz="1800" noProof="0" dirty="0"/>
              <a:t>D</a:t>
            </a:r>
            <a:r>
              <a:rPr lang="en-US" sz="100" noProof="0" dirty="0"/>
              <a:t> </a:t>
            </a:r>
            <a:r>
              <a:rPr lang="en-US" sz="1800" noProof="0" dirty="0"/>
              <a:t>P), increasing the importance of international trade to the U.S. economy.</a:t>
            </a:r>
          </a:p>
          <a:p>
            <a:pPr marL="0" lvl="0" indent="0">
              <a:spcBef>
                <a:spcPts val="600"/>
              </a:spcBef>
              <a:buSzPts val="2200"/>
              <a:buNone/>
            </a:pPr>
            <a:r>
              <a:rPr lang="en-US" sz="1800" noProof="0" dirty="0"/>
              <a:t>World trade declined sharply with the Great Recession of 2007-2009. The importance of trade to the U.S. economy has stayed about the same since then.</a:t>
            </a:r>
          </a:p>
        </p:txBody>
      </p:sp>
    </p:spTree>
    <p:extLst>
      <p:ext uri="{BB962C8B-B14F-4D97-AF65-F5344CB8AC3E}">
        <p14:creationId xmlns:p14="http://schemas.microsoft.com/office/powerpoint/2010/main" val="390534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7.2 The Eight Leading Exporting Countries</a:t>
            </a:r>
          </a:p>
        </p:txBody>
      </p:sp>
      <p:pic>
        <p:nvPicPr>
          <p:cNvPr id="3" name="Picture 2" descr="A bar chart plots the percentage of world exports versus countries. For long description in Notes pane, press F6."/>
          <p:cNvPicPr>
            <a:picLocks noChangeAspect="1"/>
          </p:cNvPicPr>
          <p:nvPr/>
        </p:nvPicPr>
        <p:blipFill>
          <a:blip r:embed="rId3"/>
          <a:stretch>
            <a:fillRect/>
          </a:stretch>
        </p:blipFill>
        <p:spPr>
          <a:xfrm>
            <a:off x="1393686" y="1584131"/>
            <a:ext cx="6356629" cy="2987908"/>
          </a:xfrm>
          <a:prstGeom prst="rect">
            <a:avLst/>
          </a:prstGeom>
        </p:spPr>
      </p:pic>
      <p:sp>
        <p:nvSpPr>
          <p:cNvPr id="6" name="Content Placeholder 5"/>
          <p:cNvSpPr>
            <a:spLocks noGrp="1"/>
          </p:cNvSpPr>
          <p:nvPr>
            <p:ph sz="quarter" idx="15"/>
          </p:nvPr>
        </p:nvSpPr>
        <p:spPr>
          <a:xfrm>
            <a:off x="457200" y="4767061"/>
            <a:ext cx="8229600" cy="1486888"/>
          </a:xfrm>
        </p:spPr>
        <p:txBody>
          <a:bodyPr tIns="0"/>
          <a:lstStyle/>
          <a:p>
            <a:pPr marL="0" lvl="0" indent="0">
              <a:buSzPts val="2200"/>
              <a:buNone/>
            </a:pPr>
            <a:r>
              <a:rPr lang="en-US" sz="2000" noProof="0" dirty="0"/>
              <a:t>The rapid growth of the Chinese economy has made it the world’s largest exporter, with 13.3 percent of world exports.</a:t>
            </a:r>
          </a:p>
          <a:p>
            <a:pPr marL="0" lvl="0" indent="0">
              <a:buSzPts val="2200"/>
              <a:buNone/>
            </a:pPr>
            <a:r>
              <a:rPr lang="en-US" sz="2000" noProof="0" dirty="0"/>
              <a:t>China took over the lead from the U.S., which accounts for 8.9 percent of world exports.</a:t>
            </a:r>
          </a:p>
        </p:txBody>
      </p:sp>
    </p:spTree>
    <p:extLst>
      <p:ext uri="{BB962C8B-B14F-4D97-AF65-F5344CB8AC3E}">
        <p14:creationId xmlns:p14="http://schemas.microsoft.com/office/powerpoint/2010/main" val="32696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Figure 7.3 International Trade as a Percentage of G</a:t>
            </a:r>
            <a:r>
              <a:rPr lang="en-US" sz="100" noProof="0" dirty="0"/>
              <a:t> </a:t>
            </a:r>
            <a:r>
              <a:rPr lang="en-US" sz="3200" noProof="0" dirty="0"/>
              <a:t>D</a:t>
            </a:r>
            <a:r>
              <a:rPr lang="en-US" sz="100" noProof="0" dirty="0"/>
              <a:t> </a:t>
            </a:r>
            <a:r>
              <a:rPr lang="en-US" sz="3200" noProof="0" dirty="0"/>
              <a:t>P</a:t>
            </a:r>
          </a:p>
        </p:txBody>
      </p:sp>
      <p:pic>
        <p:nvPicPr>
          <p:cNvPr id="3" name="Picture 2" descr="A double bar chart plots the international trade as a percentage of G D P. For long description in Notes pane, press F6."/>
          <p:cNvPicPr>
            <a:picLocks noChangeAspect="1"/>
          </p:cNvPicPr>
          <p:nvPr/>
        </p:nvPicPr>
        <p:blipFill>
          <a:blip r:embed="rId3"/>
          <a:stretch>
            <a:fillRect/>
          </a:stretch>
        </p:blipFill>
        <p:spPr>
          <a:xfrm>
            <a:off x="1087963" y="1596196"/>
            <a:ext cx="6584251" cy="2938527"/>
          </a:xfrm>
          <a:prstGeom prst="rect">
            <a:avLst/>
          </a:prstGeom>
        </p:spPr>
      </p:pic>
      <p:sp>
        <p:nvSpPr>
          <p:cNvPr id="6" name="Content Placeholder 5"/>
          <p:cNvSpPr>
            <a:spLocks noGrp="1"/>
          </p:cNvSpPr>
          <p:nvPr>
            <p:ph sz="quarter" idx="15"/>
          </p:nvPr>
        </p:nvSpPr>
        <p:spPr>
          <a:xfrm>
            <a:off x="468313" y="4687155"/>
            <a:ext cx="8218487" cy="1602385"/>
          </a:xfrm>
        </p:spPr>
        <p:txBody>
          <a:bodyPr/>
          <a:lstStyle/>
          <a:p>
            <a:pPr marL="0" lvl="0" indent="0">
              <a:spcBef>
                <a:spcPts val="600"/>
              </a:spcBef>
              <a:buSzPts val="2200"/>
              <a:buNone/>
            </a:pPr>
            <a:r>
              <a:rPr lang="en-US" sz="2200" noProof="0" dirty="0"/>
              <a:t>Trade makes up a relatively small part of the economy for the United States (and China, to a lesser extent), especially compared with smaller countries.</a:t>
            </a:r>
          </a:p>
          <a:p>
            <a:pPr marL="255600">
              <a:spcBef>
                <a:spcPts val="600"/>
              </a:spcBef>
              <a:buSzPts val="2200"/>
            </a:pPr>
            <a:r>
              <a:rPr lang="en-US" sz="2200" noProof="0" dirty="0"/>
              <a:t>This is mostly due to the relative sizes of the economies.</a:t>
            </a:r>
          </a:p>
        </p:txBody>
      </p:sp>
    </p:spTree>
    <p:extLst>
      <p:ext uri="{BB962C8B-B14F-4D97-AF65-F5344CB8AC3E}">
        <p14:creationId xmlns:p14="http://schemas.microsoft.com/office/powerpoint/2010/main" val="13044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noProof="0" dirty="0"/>
              <a:t>7.2 Comparative Advantage in International Trade</a:t>
            </a:r>
          </a:p>
        </p:txBody>
      </p:sp>
      <p:sp>
        <p:nvSpPr>
          <p:cNvPr id="4" name="Content Placeholder 3"/>
          <p:cNvSpPr>
            <a:spLocks noGrp="1"/>
          </p:cNvSpPr>
          <p:nvPr>
            <p:ph sz="quarter" idx="13"/>
          </p:nvPr>
        </p:nvSpPr>
        <p:spPr>
          <a:xfrm>
            <a:off x="457200" y="1548730"/>
            <a:ext cx="8229600" cy="828710"/>
          </a:xfrm>
        </p:spPr>
        <p:txBody>
          <a:bodyPr/>
          <a:lstStyle/>
          <a:p>
            <a:pPr marL="0" lvl="0" indent="0">
              <a:spcBef>
                <a:spcPts val="0"/>
              </a:spcBef>
              <a:buSzPts val="1600"/>
              <a:buNone/>
            </a:pPr>
            <a:r>
              <a:rPr lang="en-US" sz="2000" b="1" noProof="0" dirty="0"/>
              <a:t>Explain the difference between comparative advantage and absolute advantage in international trade.</a:t>
            </a:r>
          </a:p>
        </p:txBody>
      </p:sp>
      <p:sp>
        <p:nvSpPr>
          <p:cNvPr id="5" name="Content Placeholder 4"/>
          <p:cNvSpPr>
            <a:spLocks noGrp="1"/>
          </p:cNvSpPr>
          <p:nvPr>
            <p:ph sz="quarter" idx="14"/>
          </p:nvPr>
        </p:nvSpPr>
        <p:spPr>
          <a:xfrm>
            <a:off x="457200" y="2599839"/>
            <a:ext cx="7986156" cy="3325091"/>
          </a:xfrm>
        </p:spPr>
        <p:txBody>
          <a:bodyPr/>
          <a:lstStyle/>
          <a:p>
            <a:pPr marL="0" lvl="0" indent="0">
              <a:spcBef>
                <a:spcPts val="0"/>
              </a:spcBef>
              <a:buSzPts val="2200"/>
              <a:buNone/>
            </a:pPr>
            <a:r>
              <a:rPr lang="en-US" b="1" noProof="0" dirty="0">
                <a:solidFill>
                  <a:schemeClr val="tx1"/>
                </a:solidFill>
              </a:rPr>
              <a:t>Comparative advantage</a:t>
            </a:r>
            <a:r>
              <a:rPr lang="en-US" noProof="0" dirty="0">
                <a:solidFill>
                  <a:schemeClr val="tx1"/>
                </a:solidFill>
              </a:rPr>
              <a:t> is the ability of an individual, a firm, or a country to produce a good or service at a lower opportunity cost than competitors.</a:t>
            </a:r>
          </a:p>
          <a:p>
            <a:pPr marL="0" lvl="0" indent="0">
              <a:buSzPts val="2200"/>
              <a:buNone/>
            </a:pPr>
            <a:r>
              <a:rPr lang="en-US" noProof="0" dirty="0">
                <a:solidFill>
                  <a:schemeClr val="tx1"/>
                </a:solidFill>
              </a:rPr>
              <a:t>The comparative advantage arises from having a lower </a:t>
            </a:r>
            <a:r>
              <a:rPr lang="en-US" b="1" noProof="0" dirty="0">
                <a:solidFill>
                  <a:schemeClr val="tx1"/>
                </a:solidFill>
              </a:rPr>
              <a:t>opportunity cost</a:t>
            </a:r>
            <a:r>
              <a:rPr lang="en-US" noProof="0" dirty="0">
                <a:solidFill>
                  <a:schemeClr val="tx1"/>
                </a:solidFill>
              </a:rPr>
              <a:t> than your competitor.</a:t>
            </a:r>
          </a:p>
          <a:p>
            <a:pPr marL="0" lvl="0" indent="0">
              <a:buSzPts val="2200"/>
              <a:buNone/>
            </a:pPr>
            <a:r>
              <a:rPr lang="en-US" b="1" noProof="0" dirty="0">
                <a:solidFill>
                  <a:schemeClr val="tx1"/>
                </a:solidFill>
              </a:rPr>
              <a:t>Opportunity cost</a:t>
            </a:r>
            <a:r>
              <a:rPr lang="en-US" noProof="0" dirty="0">
                <a:solidFill>
                  <a:schemeClr val="tx1"/>
                </a:solidFill>
              </a:rPr>
              <a:t>: The highest-valued alternative that must be given up to engage in an activity.</a:t>
            </a:r>
          </a:p>
        </p:txBody>
      </p:sp>
    </p:spTree>
    <p:extLst>
      <p:ext uri="{BB962C8B-B14F-4D97-AF65-F5344CB8AC3E}">
        <p14:creationId xmlns:p14="http://schemas.microsoft.com/office/powerpoint/2010/main" val="42515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noProof="0" dirty="0"/>
              <a:t>Table 7.1 An Example of U.S. Workers Being More Productive Than Chinese Workers</a:t>
            </a:r>
          </a:p>
        </p:txBody>
      </p:sp>
      <p:graphicFrame>
        <p:nvGraphicFramePr>
          <p:cNvPr id="3" name="Table 2"/>
          <p:cNvGraphicFramePr>
            <a:graphicFrameLocks noGrp="1"/>
          </p:cNvGraphicFramePr>
          <p:nvPr>
            <p:extLst>
              <p:ext uri="{D42A27DB-BD31-4B8C-83A1-F6EECF244321}">
                <p14:modId xmlns:p14="http://schemas.microsoft.com/office/powerpoint/2010/main" val="3504528914"/>
              </p:ext>
            </p:extLst>
          </p:nvPr>
        </p:nvGraphicFramePr>
        <p:xfrm>
          <a:off x="468311" y="1565805"/>
          <a:ext cx="8207376" cy="1409700"/>
        </p:xfrm>
        <a:graphic>
          <a:graphicData uri="http://schemas.openxmlformats.org/drawingml/2006/table">
            <a:tbl>
              <a:tblPr firstRow="1" bandRow="1">
                <a:tableStyleId>{2D5ABB26-0587-4C30-8999-92F81FD0307C}</a:tableStyleId>
              </a:tblPr>
              <a:tblGrid>
                <a:gridCol w="2015245">
                  <a:extLst>
                    <a:ext uri="{9D8B030D-6E8A-4147-A177-3AD203B41FA5}">
                      <a16:colId xmlns:a16="http://schemas.microsoft.com/office/drawing/2014/main" val="1431049858"/>
                    </a:ext>
                  </a:extLst>
                </a:gridCol>
                <a:gridCol w="3104444">
                  <a:extLst>
                    <a:ext uri="{9D8B030D-6E8A-4147-A177-3AD203B41FA5}">
                      <a16:colId xmlns:a16="http://schemas.microsoft.com/office/drawing/2014/main" val="3224175521"/>
                    </a:ext>
                  </a:extLst>
                </a:gridCol>
                <a:gridCol w="3087687">
                  <a:extLst>
                    <a:ext uri="{9D8B030D-6E8A-4147-A177-3AD203B41FA5}">
                      <a16:colId xmlns:a16="http://schemas.microsoft.com/office/drawing/2014/main" val="4067313077"/>
                    </a:ext>
                  </a:extLst>
                </a:gridCol>
              </a:tblGrid>
              <a:tr h="665133">
                <a:tc>
                  <a:txBody>
                    <a:bodyPr/>
                    <a:lstStyle/>
                    <a:p>
                      <a:pPr algn="ctr">
                        <a:spcBef>
                          <a:spcPts val="1500"/>
                        </a:spcBef>
                      </a:pPr>
                      <a:r>
                        <a:rPr lang="en-US" sz="100" b="1" noProof="0" dirty="0">
                          <a:solidFill>
                            <a:schemeClr val="tx1"/>
                          </a:solidFill>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300"/>
                        </a:spcBef>
                      </a:pPr>
                      <a:r>
                        <a:rPr lang="en-US" sz="1800" b="1" i="0" u="none" strike="noStrike" cap="none" baseline="0" noProof="0" dirty="0">
                          <a:solidFill>
                            <a:schemeClr val="tx1"/>
                          </a:solidFill>
                          <a:latin typeface="+mn-lt"/>
                          <a:ea typeface="+mn-ea"/>
                          <a:cs typeface="+mn-cs"/>
                          <a:sym typeface="Arial"/>
                        </a:rPr>
                        <a:t>Output per Hour of Work</a:t>
                      </a:r>
                    </a:p>
                    <a:p>
                      <a:pPr algn="ctr">
                        <a:spcBef>
                          <a:spcPts val="300"/>
                        </a:spcBef>
                      </a:pPr>
                      <a:r>
                        <a:rPr lang="en-US" sz="1800" b="1" i="0" u="none" strike="noStrike" cap="none" baseline="0" noProof="0" dirty="0">
                          <a:solidFill>
                            <a:schemeClr val="tx1"/>
                          </a:solidFill>
                          <a:latin typeface="+mn-lt"/>
                          <a:ea typeface="+mn-ea"/>
                          <a:cs typeface="+mn-cs"/>
                          <a:sym typeface="Arial"/>
                        </a:rPr>
                        <a:t>Smartphones</a:t>
                      </a:r>
                      <a:endParaRPr lang="en-US" sz="18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300"/>
                        </a:spcBef>
                      </a:pPr>
                      <a:r>
                        <a:rPr lang="en-US" sz="1800" b="1" i="0" u="none" strike="noStrike" cap="none" baseline="0" noProof="0" dirty="0">
                          <a:solidFill>
                            <a:schemeClr val="tx1"/>
                          </a:solidFill>
                          <a:latin typeface="+mn-lt"/>
                          <a:ea typeface="+mn-ea"/>
                          <a:cs typeface="+mn-cs"/>
                          <a:sym typeface="Arial"/>
                        </a:rPr>
                        <a:t>Output per Hour of Work</a:t>
                      </a:r>
                    </a:p>
                    <a:p>
                      <a:pPr algn="ctr">
                        <a:spcBef>
                          <a:spcPts val="300"/>
                        </a:spcBef>
                      </a:pPr>
                      <a:r>
                        <a:rPr lang="en-US" sz="1800" b="1" i="0" u="none" strike="noStrike" cap="none" baseline="0" noProof="0" dirty="0">
                          <a:solidFill>
                            <a:schemeClr val="tx1"/>
                          </a:solidFill>
                          <a:latin typeface="+mn-lt"/>
                          <a:ea typeface="+mn-ea"/>
                          <a:cs typeface="+mn-cs"/>
                          <a:sym typeface="Arial"/>
                        </a:rPr>
                        <a:t>Wheat (bushels)</a:t>
                      </a:r>
                      <a:endParaRPr lang="en-US" sz="1800" b="1"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15421"/>
                  </a:ext>
                </a:extLst>
              </a:tr>
              <a:tr h="306931">
                <a:tc>
                  <a:txBody>
                    <a:bodyPr/>
                    <a:lstStyle/>
                    <a:p>
                      <a:pPr>
                        <a:spcBef>
                          <a:spcPts val="1500"/>
                        </a:spcBef>
                      </a:pPr>
                      <a:r>
                        <a:rPr lang="en-US" sz="1800" b="0" i="0" u="none" strike="noStrike" cap="none" baseline="0" noProof="0" dirty="0">
                          <a:solidFill>
                            <a:schemeClr val="tx1"/>
                          </a:solidFill>
                          <a:latin typeface="+mn-lt"/>
                          <a:ea typeface="+mn-ea"/>
                          <a:cs typeface="+mn-cs"/>
                          <a:sym typeface="Arial"/>
                        </a:rPr>
                        <a:t>China</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800" noProof="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800" noProof="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650255"/>
                  </a:ext>
                </a:extLst>
              </a:tr>
              <a:tr h="306931">
                <a:tc>
                  <a:txBody>
                    <a:bodyPr/>
                    <a:lstStyle/>
                    <a:p>
                      <a:pPr>
                        <a:spcBef>
                          <a:spcPts val="1500"/>
                        </a:spcBef>
                      </a:pPr>
                      <a:r>
                        <a:rPr lang="en-US" sz="1800" b="0" i="0" u="none" strike="noStrike" cap="none" baseline="0" noProof="0" dirty="0">
                          <a:solidFill>
                            <a:schemeClr val="tx1"/>
                          </a:solidFill>
                          <a:latin typeface="+mn-lt"/>
                          <a:ea typeface="+mn-ea"/>
                          <a:cs typeface="+mn-cs"/>
                          <a:sym typeface="Arial"/>
                        </a:rPr>
                        <a:t>United States</a:t>
                      </a:r>
                      <a:endParaRPr lang="en-US"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800" noProof="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800" noProof="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975805"/>
                  </a:ext>
                </a:extLst>
              </a:tr>
            </a:tbl>
          </a:graphicData>
        </a:graphic>
      </p:graphicFrame>
      <p:sp>
        <p:nvSpPr>
          <p:cNvPr id="5" name="Content Placeholder 4"/>
          <p:cNvSpPr>
            <a:spLocks noGrp="1"/>
          </p:cNvSpPr>
          <p:nvPr>
            <p:ph sz="quarter" idx="14"/>
          </p:nvPr>
        </p:nvSpPr>
        <p:spPr>
          <a:xfrm>
            <a:off x="457200" y="3136274"/>
            <a:ext cx="8229600" cy="3120835"/>
          </a:xfrm>
        </p:spPr>
        <p:txBody>
          <a:bodyPr/>
          <a:lstStyle/>
          <a:p>
            <a:pPr marL="0" lvl="0" indent="0">
              <a:buSzPts val="2200"/>
              <a:buNone/>
            </a:pPr>
            <a:r>
              <a:rPr lang="en-US" noProof="0" dirty="0"/>
              <a:t>The U.S. has an </a:t>
            </a:r>
            <a:r>
              <a:rPr lang="en-US" b="1" noProof="0" dirty="0"/>
              <a:t>absolute advantage</a:t>
            </a:r>
            <a:r>
              <a:rPr lang="en-US" i="1" noProof="0" dirty="0"/>
              <a:t> </a:t>
            </a:r>
            <a:r>
              <a:rPr lang="en-US" noProof="0" dirty="0"/>
              <a:t>in producing both smartphones and wheat.</a:t>
            </a:r>
          </a:p>
          <a:p>
            <a:pPr marL="0" lvl="0" indent="0">
              <a:buSzPts val="2200"/>
              <a:buNone/>
            </a:pPr>
            <a:r>
              <a:rPr lang="en-US" b="1" noProof="0" dirty="0"/>
              <a:t>Absolute advantage</a:t>
            </a:r>
            <a:r>
              <a:rPr lang="en-US" noProof="0" dirty="0"/>
              <a:t>: The ability of an individual, a firm, or a country to produce more of a good or service than competitors, using the same amount of resources.</a:t>
            </a:r>
          </a:p>
          <a:p>
            <a:pPr marL="0" lvl="0" indent="0">
              <a:buSzPts val="2200"/>
              <a:buNone/>
            </a:pPr>
            <a:r>
              <a:rPr lang="en-US" noProof="0" dirty="0"/>
              <a:t>But comparative advantage means that trade can still be advantageous for both nations.</a:t>
            </a:r>
          </a:p>
        </p:txBody>
      </p:sp>
    </p:spTree>
    <p:extLst>
      <p:ext uri="{BB962C8B-B14F-4D97-AF65-F5344CB8AC3E}">
        <p14:creationId xmlns:p14="http://schemas.microsoft.com/office/powerpoint/2010/main" val="20010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5A0DD7-153B-469C-A98B-EE3BE38DB90E}">
  <ds:schemaRefs>
    <ds:schemaRef ds:uri="http://schemas.microsoft.com/sharepoint/v3/contenttype/forms"/>
  </ds:schemaRefs>
</ds:datastoreItem>
</file>

<file path=customXml/itemProps2.xml><?xml version="1.0" encoding="utf-8"?>
<ds:datastoreItem xmlns:ds="http://schemas.openxmlformats.org/officeDocument/2006/customXml" ds:itemID="{74B788D9-E5E5-442D-AD95-74CE92ED20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6309B4-857F-447A-B590-F371740FF4C7}">
  <ds:schemaRefs>
    <ds:schemaRef ds:uri="http://www.w3.org/XML/1998/namespace"/>
    <ds:schemaRef ds:uri="7c1bd8dc-4e40-424f-a15f-9ffcd522197f"/>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http://schemas.openxmlformats.org/package/2006/metadata/core-properties"/>
    <ds:schemaRef ds:uri="6125ffc9-2c56-435e-8267-1393444907b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641</TotalTime>
  <Words>7189</Words>
  <Application>Microsoft Office PowerPoint</Application>
  <PresentationFormat>On-screen Show (4:3)</PresentationFormat>
  <Paragraphs>372</Paragraphs>
  <Slides>49</Slides>
  <Notes>30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6" baseType="lpstr">
      <vt:lpstr>Verdana</vt:lpstr>
      <vt:lpstr>Times New Roman</vt:lpstr>
      <vt:lpstr>Noto Sans Symbols</vt:lpstr>
      <vt:lpstr>Arial</vt:lpstr>
      <vt:lpstr>USHE</vt:lpstr>
      <vt:lpstr>USHE_slide options</vt:lpstr>
      <vt:lpstr>Equation</vt:lpstr>
      <vt:lpstr>Macroeconomics</vt:lpstr>
      <vt:lpstr>Chapter Outline</vt:lpstr>
      <vt:lpstr>Are We Facing the End of Globalization?</vt:lpstr>
      <vt:lpstr>7.1 The United States in the International Economy</vt:lpstr>
      <vt:lpstr>Figure 7.1 The Increasing Importance of International Trade to the United States</vt:lpstr>
      <vt:lpstr>Figure 7.2 The Eight Leading Exporting Countries</vt:lpstr>
      <vt:lpstr>Figure 7.3 International Trade as a Percentage of G D P</vt:lpstr>
      <vt:lpstr>7.2 Comparative Advantage in International Trade</vt:lpstr>
      <vt:lpstr>Table 7.1 An Example of U.S. Workers Being More Productive Than Chinese Workers</vt:lpstr>
      <vt:lpstr>Table 7.2 The Opportunity Costs of Producing Smartphones and Wheat</vt:lpstr>
      <vt:lpstr>7.3 How Countries Gain From International Trade</vt:lpstr>
      <vt:lpstr>Table 7.3 Production Without Trade</vt:lpstr>
      <vt:lpstr>Production in Autarky—Preparing for Trade</vt:lpstr>
      <vt:lpstr>Deciding on Terms of Trade</vt:lpstr>
      <vt:lpstr>Table 7.4 Gains From Trade for China and the United States</vt:lpstr>
      <vt:lpstr>Why Don’t We See Complete Specialization?</vt:lpstr>
      <vt:lpstr>Does Anyone Lose as a Result of International Trade?</vt:lpstr>
      <vt:lpstr>Apply the Concept: Who Gains and Who Loses from U.S. Trade With China? (1 of 3)</vt:lpstr>
      <vt:lpstr>Apply the Concept: Who Gains and Who Loses from U.S. Trade With China? (2 of 3)</vt:lpstr>
      <vt:lpstr>Apply the Concept: Who Gains and Who Loses from U.S. Trade With China? (3 of 3)</vt:lpstr>
      <vt:lpstr>Where Does Comparative Advantage Come From? (1 of 2)</vt:lpstr>
      <vt:lpstr>Where Does Comparative Advantage Come From? (2 of 2)</vt:lpstr>
      <vt:lpstr>7.4 Government Policies That Restrict International Trade</vt:lpstr>
      <vt:lpstr>Figure 7.4 The U.S. Market for Ethanol under Autarky</vt:lpstr>
      <vt:lpstr>Joining the Global Ethanol Market</vt:lpstr>
      <vt:lpstr>Figure 7.5 The Effect of Imports on the U.S. Ethanol Market</vt:lpstr>
      <vt:lpstr>Government Policies Restricting Trade</vt:lpstr>
      <vt:lpstr>Figure 7.6 The Effects of a Tariff on Ethanol</vt:lpstr>
      <vt:lpstr>Import Quota in the U.S. Sugar Market</vt:lpstr>
      <vt:lpstr>Figure 7.7 The Economic Effect of the U.S. Sugar Quota (1 of 2)</vt:lpstr>
      <vt:lpstr>Figure 7.7 The Economic Effect of the U.S. Sugar Quota (2 of 2)</vt:lpstr>
      <vt:lpstr>Costs to Society From Maintaining Import Restrictions</vt:lpstr>
      <vt:lpstr>The High Cost of Preserving Jobs with Tariffs and Quotas</vt:lpstr>
      <vt:lpstr>Apply the Concept: Smoot-Hawley and the Politics of Tariffs (1 of 3)</vt:lpstr>
      <vt:lpstr>Apply the Concept: Smoot-Hawley and the Politics of Tariffs (2 of 3)</vt:lpstr>
      <vt:lpstr>Apply the Concept: Smoot-Hawley and the Politics of Tariffs (3 of 3)</vt:lpstr>
      <vt:lpstr>Gains From Unilateral Elimination of Tariffs and Quotas</vt:lpstr>
      <vt:lpstr>Other Barriers to Trade</vt:lpstr>
      <vt:lpstr>7.5 The Debate over Trade Policies and Globalization</vt:lpstr>
      <vt:lpstr>Trade Agreements in the 21st Century</vt:lpstr>
      <vt:lpstr>Opposition to W T O and Trade in General (1 of 2)</vt:lpstr>
      <vt:lpstr>Opposition to W T O and Trade in General (2 of 2)</vt:lpstr>
      <vt:lpstr>Apply the Concept: Should We Use Tariffs to Slow Climate Change? (1 of 2)</vt:lpstr>
      <vt:lpstr>Apply the Concept: Should We Use Tariffs to Slow Climate Change? (2 of 2)</vt:lpstr>
      <vt:lpstr>Dumping</vt:lpstr>
      <vt:lpstr>Positive versus Normative Analysis</vt:lpstr>
      <vt:lpstr>Political Economy and Trade Restrictions</vt:lpstr>
      <vt:lpstr>Building Bridges Versus Walls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7, Comparative Advantage and the Gains from International Trade</dc:title>
  <dc:subject>Economics</dc:subject>
  <dc:creator>Hubbard/O'Brien</dc:creator>
  <cp:keywords>Macroeconomics</cp:keywords>
  <dc:description>Long description alt-text is inserted in the notes pane; Alt text for images/math equations within table cells have been placed behind the object intentionally to provide a better screen reader user experience.</dc:description>
  <cp:lastModifiedBy>Chiranjeevi Kumar</cp:lastModifiedBy>
  <cp:revision>914</cp:revision>
  <dcterms:modified xsi:type="dcterms:W3CDTF">2024-05-03T11:59:18Z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